
<file path=[Content_Types].xml><?xml version="1.0" encoding="utf-8"?>
<Types xmlns="http://schemas.openxmlformats.org/package/2006/content-types">
  <Default Extension="xml" ContentType="application/xml"/>
  <Default Extension="jpeg" ContentType="image/jpeg"/>
  <Default Extension="jpg" ContentType="image/jpeg"/>
  <Default Extension="rels" ContentType="application/vnd.openxmlformats-package.relationships+xml"/>
  <Default Extension="wdp" ContentType="image/vnd.ms-photo"/>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62"/>
  </p:notesMasterIdLst>
  <p:sldIdLst>
    <p:sldId id="898" r:id="rId2"/>
    <p:sldId id="867" r:id="rId3"/>
    <p:sldId id="868" r:id="rId4"/>
    <p:sldId id="869" r:id="rId5"/>
    <p:sldId id="870" r:id="rId6"/>
    <p:sldId id="897" r:id="rId7"/>
    <p:sldId id="871" r:id="rId8"/>
    <p:sldId id="690" r:id="rId9"/>
    <p:sldId id="691" r:id="rId10"/>
    <p:sldId id="692" r:id="rId11"/>
    <p:sldId id="899" r:id="rId12"/>
    <p:sldId id="693" r:id="rId13"/>
    <p:sldId id="695" r:id="rId14"/>
    <p:sldId id="700" r:id="rId15"/>
    <p:sldId id="701" r:id="rId16"/>
    <p:sldId id="702" r:id="rId17"/>
    <p:sldId id="688" r:id="rId18"/>
    <p:sldId id="507" r:id="rId19"/>
    <p:sldId id="703" r:id="rId20"/>
    <p:sldId id="876" r:id="rId21"/>
    <p:sldId id="882" r:id="rId22"/>
    <p:sldId id="704" r:id="rId23"/>
    <p:sldId id="873" r:id="rId24"/>
    <p:sldId id="706" r:id="rId25"/>
    <p:sldId id="708" r:id="rId26"/>
    <p:sldId id="709" r:id="rId27"/>
    <p:sldId id="322" r:id="rId28"/>
    <p:sldId id="323" r:id="rId29"/>
    <p:sldId id="841" r:id="rId30"/>
    <p:sldId id="842" r:id="rId31"/>
    <p:sldId id="874" r:id="rId32"/>
    <p:sldId id="877" r:id="rId33"/>
    <p:sldId id="878" r:id="rId34"/>
    <p:sldId id="880" r:id="rId35"/>
    <p:sldId id="881" r:id="rId36"/>
    <p:sldId id="900" r:id="rId37"/>
    <p:sldId id="901" r:id="rId38"/>
    <p:sldId id="902" r:id="rId39"/>
    <p:sldId id="879" r:id="rId40"/>
    <p:sldId id="883" r:id="rId41"/>
    <p:sldId id="884" r:id="rId42"/>
    <p:sldId id="885" r:id="rId43"/>
    <p:sldId id="886" r:id="rId44"/>
    <p:sldId id="710" r:id="rId45"/>
    <p:sldId id="624" r:id="rId46"/>
    <p:sldId id="625" r:id="rId47"/>
    <p:sldId id="711" r:id="rId48"/>
    <p:sldId id="722" r:id="rId49"/>
    <p:sldId id="728" r:id="rId50"/>
    <p:sldId id="864" r:id="rId51"/>
    <p:sldId id="765" r:id="rId52"/>
    <p:sldId id="766" r:id="rId53"/>
    <p:sldId id="767" r:id="rId54"/>
    <p:sldId id="891" r:id="rId55"/>
    <p:sldId id="803" r:id="rId56"/>
    <p:sldId id="804" r:id="rId57"/>
    <p:sldId id="834" r:id="rId58"/>
    <p:sldId id="471" r:id="rId59"/>
    <p:sldId id="893" r:id="rId60"/>
    <p:sldId id="894" r:id="rId61"/>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10"/>
    <p:restoredTop sz="50000" autoAdjust="0"/>
  </p:normalViewPr>
  <p:slideViewPr>
    <p:cSldViewPr snapToGrid="0" snapToObjects="1">
      <p:cViewPr>
        <p:scale>
          <a:sx n="72" d="100"/>
          <a:sy n="72" d="100"/>
        </p:scale>
        <p:origin x="-2336" y="-75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printerSettings" Target="printerSettings/printerSettings1.bin"/><Relationship Id="rId64" Type="http://schemas.openxmlformats.org/officeDocument/2006/relationships/presProps" Target="presProps.xml"/><Relationship Id="rId65" Type="http://schemas.openxmlformats.org/officeDocument/2006/relationships/viewProps" Target="viewProps.xml"/><Relationship Id="rId66" Type="http://schemas.openxmlformats.org/officeDocument/2006/relationships/theme" Target="theme/theme1.xml"/><Relationship Id="rId67" Type="http://schemas.openxmlformats.org/officeDocument/2006/relationships/tableStyles" Target="tableStyles.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notesMaster" Target="notesMasters/notesMaster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7306FBE-3E8D-524A-A8BE-3F49A37CEC80}" type="doc">
      <dgm:prSet loTypeId="urn:microsoft.com/office/officeart/2005/8/layout/cycle3" loCatId="" qsTypeId="urn:microsoft.com/office/officeart/2005/8/quickstyle/simple4" qsCatId="simple" csTypeId="urn:microsoft.com/office/officeart/2005/8/colors/accent1_2" csCatId="accent1" phldr="1"/>
      <dgm:spPr/>
      <dgm:t>
        <a:bodyPr/>
        <a:lstStyle/>
        <a:p>
          <a:endParaRPr lang="en-US"/>
        </a:p>
      </dgm:t>
    </dgm:pt>
    <dgm:pt modelId="{28F04ECA-A7EC-DB45-B671-7D7BD8284D98}">
      <dgm:prSet phldrT="[Text]"/>
      <dgm:spPr>
        <a:solidFill>
          <a:srgbClr val="AE6AFF"/>
        </a:solidFill>
      </dgm:spPr>
      <dgm:t>
        <a:bodyPr/>
        <a:lstStyle/>
        <a:p>
          <a:r>
            <a:rPr lang="en-US">
              <a:solidFill>
                <a:schemeClr val="tx1"/>
              </a:solidFill>
            </a:rPr>
            <a:t>Origin Story</a:t>
          </a:r>
        </a:p>
      </dgm:t>
    </dgm:pt>
    <dgm:pt modelId="{731CF68C-8439-AE46-917C-9B5D49B5C68E}" type="parTrans" cxnId="{55CDA444-1124-A946-994A-9F10AA94791D}">
      <dgm:prSet/>
      <dgm:spPr/>
      <dgm:t>
        <a:bodyPr/>
        <a:lstStyle/>
        <a:p>
          <a:endParaRPr lang="en-US"/>
        </a:p>
      </dgm:t>
    </dgm:pt>
    <dgm:pt modelId="{8A6F303E-59C5-5045-BDB0-35E748C26DC2}" type="sibTrans" cxnId="{55CDA444-1124-A946-994A-9F10AA94791D}">
      <dgm:prSet/>
      <dgm:spPr/>
      <dgm:t>
        <a:bodyPr/>
        <a:lstStyle/>
        <a:p>
          <a:endParaRPr lang="en-US"/>
        </a:p>
      </dgm:t>
    </dgm:pt>
    <dgm:pt modelId="{5EDABACD-6619-6D42-9141-129F9B59FE07}">
      <dgm:prSet phldrT="[Text]"/>
      <dgm:spPr>
        <a:solidFill>
          <a:srgbClr val="AE6AFF"/>
        </a:solidFill>
      </dgm:spPr>
      <dgm:t>
        <a:bodyPr/>
        <a:lstStyle/>
        <a:p>
          <a:r>
            <a:rPr lang="en-US">
              <a:solidFill>
                <a:srgbClr val="000000"/>
              </a:solidFill>
            </a:rPr>
            <a:t>Finding a hero role model</a:t>
          </a:r>
        </a:p>
      </dgm:t>
    </dgm:pt>
    <dgm:pt modelId="{58EA3AE4-A6FB-1041-A34B-2B6190ED8982}" type="parTrans" cxnId="{F6278D2E-9B61-9A49-AFA6-B764D213EDDF}">
      <dgm:prSet/>
      <dgm:spPr/>
      <dgm:t>
        <a:bodyPr/>
        <a:lstStyle/>
        <a:p>
          <a:endParaRPr lang="en-US"/>
        </a:p>
      </dgm:t>
    </dgm:pt>
    <dgm:pt modelId="{BA2D5762-4AA6-C449-9B08-79DE93A5D47B}" type="sibTrans" cxnId="{F6278D2E-9B61-9A49-AFA6-B764D213EDDF}">
      <dgm:prSet/>
      <dgm:spPr/>
      <dgm:t>
        <a:bodyPr/>
        <a:lstStyle/>
        <a:p>
          <a:endParaRPr lang="en-US"/>
        </a:p>
      </dgm:t>
    </dgm:pt>
    <dgm:pt modelId="{0B394A62-233B-F242-BB9D-E78DD72AA746}">
      <dgm:prSet phldrT="[Text]"/>
      <dgm:spPr>
        <a:solidFill>
          <a:srgbClr val="AE6AFF"/>
        </a:solidFill>
      </dgm:spPr>
      <dgm:t>
        <a:bodyPr/>
        <a:lstStyle/>
        <a:p>
          <a:r>
            <a:rPr lang="en-US">
              <a:solidFill>
                <a:srgbClr val="000000"/>
              </a:solidFill>
            </a:rPr>
            <a:t>Skills &amp; training</a:t>
          </a:r>
        </a:p>
      </dgm:t>
    </dgm:pt>
    <dgm:pt modelId="{3661272B-82DA-6B44-A194-909F9395B2BD}" type="parTrans" cxnId="{0D487F80-7CD1-F247-8560-65F7A162FCAC}">
      <dgm:prSet/>
      <dgm:spPr/>
      <dgm:t>
        <a:bodyPr/>
        <a:lstStyle/>
        <a:p>
          <a:endParaRPr lang="en-US"/>
        </a:p>
      </dgm:t>
    </dgm:pt>
    <dgm:pt modelId="{216D7ED1-C632-304D-9C91-61A5B9E0E94F}" type="sibTrans" cxnId="{0D487F80-7CD1-F247-8560-65F7A162FCAC}">
      <dgm:prSet/>
      <dgm:spPr/>
      <dgm:t>
        <a:bodyPr/>
        <a:lstStyle/>
        <a:p>
          <a:endParaRPr lang="en-US"/>
        </a:p>
      </dgm:t>
    </dgm:pt>
    <dgm:pt modelId="{5D7755E7-296E-2F4B-B448-BB3D16E5F352}">
      <dgm:prSet phldrT="[Text]"/>
      <dgm:spPr>
        <a:solidFill>
          <a:srgbClr val="AE6AFF"/>
        </a:solidFill>
      </dgm:spPr>
      <dgm:t>
        <a:bodyPr/>
        <a:lstStyle/>
        <a:p>
          <a:r>
            <a:rPr lang="en-US">
              <a:solidFill>
                <a:srgbClr val="000000"/>
              </a:solidFill>
            </a:rPr>
            <a:t>Defining purpose</a:t>
          </a:r>
        </a:p>
      </dgm:t>
    </dgm:pt>
    <dgm:pt modelId="{CC28049B-5A1E-3642-94AC-41E97A64EA64}" type="parTrans" cxnId="{14773DDB-41A9-FF49-A01C-5CC45A1F401E}">
      <dgm:prSet/>
      <dgm:spPr/>
      <dgm:t>
        <a:bodyPr/>
        <a:lstStyle/>
        <a:p>
          <a:endParaRPr lang="en-US"/>
        </a:p>
      </dgm:t>
    </dgm:pt>
    <dgm:pt modelId="{B04F4264-84BB-2740-8489-472C4ECF870B}" type="sibTrans" cxnId="{14773DDB-41A9-FF49-A01C-5CC45A1F401E}">
      <dgm:prSet/>
      <dgm:spPr/>
      <dgm:t>
        <a:bodyPr/>
        <a:lstStyle/>
        <a:p>
          <a:endParaRPr lang="en-US"/>
        </a:p>
      </dgm:t>
    </dgm:pt>
    <dgm:pt modelId="{90C59BBD-2084-EA4B-B696-2FCDC1F846F5}">
      <dgm:prSet phldrT="[Text]"/>
      <dgm:spPr>
        <a:solidFill>
          <a:srgbClr val="AE6AFF"/>
        </a:solidFill>
      </dgm:spPr>
      <dgm:t>
        <a:bodyPr/>
        <a:lstStyle/>
        <a:p>
          <a:r>
            <a:rPr lang="en-US">
              <a:solidFill>
                <a:srgbClr val="000000"/>
              </a:solidFill>
            </a:rPr>
            <a:t>Becoming a Superhero IRL</a:t>
          </a:r>
        </a:p>
      </dgm:t>
    </dgm:pt>
    <dgm:pt modelId="{DE867623-80D3-084F-95AD-A411AA71D962}" type="parTrans" cxnId="{DCA4B871-B2E5-4A4F-9AE3-21221DCF3DEB}">
      <dgm:prSet/>
      <dgm:spPr/>
      <dgm:t>
        <a:bodyPr/>
        <a:lstStyle/>
        <a:p>
          <a:endParaRPr lang="en-US"/>
        </a:p>
      </dgm:t>
    </dgm:pt>
    <dgm:pt modelId="{D62D9BA5-15FD-474A-AA5C-E67E87834C54}" type="sibTrans" cxnId="{DCA4B871-B2E5-4A4F-9AE3-21221DCF3DEB}">
      <dgm:prSet/>
      <dgm:spPr/>
      <dgm:t>
        <a:bodyPr/>
        <a:lstStyle/>
        <a:p>
          <a:endParaRPr lang="en-US"/>
        </a:p>
      </dgm:t>
    </dgm:pt>
    <dgm:pt modelId="{B9F2DAF0-4AFD-AF4B-9C64-B269AB19A9FA}">
      <dgm:prSet/>
      <dgm:spPr>
        <a:solidFill>
          <a:srgbClr val="AE6AFF"/>
        </a:solidFill>
      </dgm:spPr>
      <dgm:t>
        <a:bodyPr/>
        <a:lstStyle/>
        <a:p>
          <a:r>
            <a:rPr lang="en-US">
              <a:solidFill>
                <a:srgbClr val="000000"/>
              </a:solidFill>
            </a:rPr>
            <a:t>Monsters</a:t>
          </a:r>
        </a:p>
      </dgm:t>
    </dgm:pt>
    <dgm:pt modelId="{946D44AE-0D71-844E-880C-3DDF3811F9F4}" type="parTrans" cxnId="{C19B2E92-095A-D649-BEC8-08A84950DA07}">
      <dgm:prSet/>
      <dgm:spPr/>
      <dgm:t>
        <a:bodyPr/>
        <a:lstStyle/>
        <a:p>
          <a:endParaRPr lang="en-US"/>
        </a:p>
      </dgm:t>
    </dgm:pt>
    <dgm:pt modelId="{9B5308A4-A0BD-484D-A317-E7C56343049E}" type="sibTrans" cxnId="{C19B2E92-095A-D649-BEC8-08A84950DA07}">
      <dgm:prSet/>
      <dgm:spPr/>
      <dgm:t>
        <a:bodyPr/>
        <a:lstStyle/>
        <a:p>
          <a:endParaRPr lang="en-US"/>
        </a:p>
      </dgm:t>
    </dgm:pt>
    <dgm:pt modelId="{62DD7AA0-006B-344E-B500-6A8313D0E589}">
      <dgm:prSet/>
      <dgm:spPr>
        <a:solidFill>
          <a:srgbClr val="AE6AFF"/>
        </a:solidFill>
      </dgm:spPr>
      <dgm:t>
        <a:bodyPr/>
        <a:lstStyle/>
        <a:p>
          <a:r>
            <a:rPr lang="en-US">
              <a:solidFill>
                <a:srgbClr val="000000"/>
              </a:solidFill>
            </a:rPr>
            <a:t>Setbacks &amp; hopelessmess</a:t>
          </a:r>
        </a:p>
      </dgm:t>
    </dgm:pt>
    <dgm:pt modelId="{89F50206-B56B-4849-A12B-F16D67126045}" type="parTrans" cxnId="{F329CB21-9DEE-2F4B-8425-EBE234029DAD}">
      <dgm:prSet/>
      <dgm:spPr/>
      <dgm:t>
        <a:bodyPr/>
        <a:lstStyle/>
        <a:p>
          <a:endParaRPr lang="en-US"/>
        </a:p>
      </dgm:t>
    </dgm:pt>
    <dgm:pt modelId="{9EF0BCBD-E8FB-D14D-965B-7155428AE476}" type="sibTrans" cxnId="{F329CB21-9DEE-2F4B-8425-EBE234029DAD}">
      <dgm:prSet/>
      <dgm:spPr/>
      <dgm:t>
        <a:bodyPr/>
        <a:lstStyle/>
        <a:p>
          <a:endParaRPr lang="en-US"/>
        </a:p>
      </dgm:t>
    </dgm:pt>
    <dgm:pt modelId="{8BE0C1C2-18D6-5945-8D22-6D50B194423B}" type="pres">
      <dgm:prSet presAssocID="{57306FBE-3E8D-524A-A8BE-3F49A37CEC80}" presName="Name0" presStyleCnt="0">
        <dgm:presLayoutVars>
          <dgm:dir/>
          <dgm:resizeHandles val="exact"/>
        </dgm:presLayoutVars>
      </dgm:prSet>
      <dgm:spPr/>
      <dgm:t>
        <a:bodyPr/>
        <a:lstStyle/>
        <a:p>
          <a:endParaRPr lang="en-US"/>
        </a:p>
      </dgm:t>
    </dgm:pt>
    <dgm:pt modelId="{D9066F00-B89E-2B41-8364-1B943CDF8589}" type="pres">
      <dgm:prSet presAssocID="{57306FBE-3E8D-524A-A8BE-3F49A37CEC80}" presName="cycle" presStyleCnt="0"/>
      <dgm:spPr/>
    </dgm:pt>
    <dgm:pt modelId="{A2D8AB5F-1D71-9A4A-9EAC-0F9303AB8D78}" type="pres">
      <dgm:prSet presAssocID="{28F04ECA-A7EC-DB45-B671-7D7BD8284D98}" presName="nodeFirstNode" presStyleLbl="node1" presStyleIdx="0" presStyleCnt="7">
        <dgm:presLayoutVars>
          <dgm:bulletEnabled val="1"/>
        </dgm:presLayoutVars>
      </dgm:prSet>
      <dgm:spPr/>
      <dgm:t>
        <a:bodyPr/>
        <a:lstStyle/>
        <a:p>
          <a:endParaRPr lang="en-US"/>
        </a:p>
      </dgm:t>
    </dgm:pt>
    <dgm:pt modelId="{7461AC3D-E230-0A44-9462-15703332DB75}" type="pres">
      <dgm:prSet presAssocID="{8A6F303E-59C5-5045-BDB0-35E748C26DC2}" presName="sibTransFirstNode" presStyleLbl="bgShp" presStyleIdx="0" presStyleCnt="1"/>
      <dgm:spPr/>
      <dgm:t>
        <a:bodyPr/>
        <a:lstStyle/>
        <a:p>
          <a:endParaRPr lang="en-US"/>
        </a:p>
      </dgm:t>
    </dgm:pt>
    <dgm:pt modelId="{20A669DE-310C-D24E-A2AC-FDAB7E8C664F}" type="pres">
      <dgm:prSet presAssocID="{B9F2DAF0-4AFD-AF4B-9C64-B269AB19A9FA}" presName="nodeFollowingNodes" presStyleLbl="node1" presStyleIdx="1" presStyleCnt="7">
        <dgm:presLayoutVars>
          <dgm:bulletEnabled val="1"/>
        </dgm:presLayoutVars>
      </dgm:prSet>
      <dgm:spPr/>
      <dgm:t>
        <a:bodyPr/>
        <a:lstStyle/>
        <a:p>
          <a:endParaRPr lang="en-US"/>
        </a:p>
      </dgm:t>
    </dgm:pt>
    <dgm:pt modelId="{0A0E85F5-0711-734D-82E6-FBC379C806CE}" type="pres">
      <dgm:prSet presAssocID="{62DD7AA0-006B-344E-B500-6A8313D0E589}" presName="nodeFollowingNodes" presStyleLbl="node1" presStyleIdx="2" presStyleCnt="7">
        <dgm:presLayoutVars>
          <dgm:bulletEnabled val="1"/>
        </dgm:presLayoutVars>
      </dgm:prSet>
      <dgm:spPr/>
      <dgm:t>
        <a:bodyPr/>
        <a:lstStyle/>
        <a:p>
          <a:endParaRPr lang="en-US"/>
        </a:p>
      </dgm:t>
    </dgm:pt>
    <dgm:pt modelId="{A77BE5BD-EE9E-3C4B-8C91-2FEF0490F82F}" type="pres">
      <dgm:prSet presAssocID="{5EDABACD-6619-6D42-9141-129F9B59FE07}" presName="nodeFollowingNodes" presStyleLbl="node1" presStyleIdx="3" presStyleCnt="7">
        <dgm:presLayoutVars>
          <dgm:bulletEnabled val="1"/>
        </dgm:presLayoutVars>
      </dgm:prSet>
      <dgm:spPr/>
      <dgm:t>
        <a:bodyPr/>
        <a:lstStyle/>
        <a:p>
          <a:endParaRPr lang="en-US"/>
        </a:p>
      </dgm:t>
    </dgm:pt>
    <dgm:pt modelId="{A3D9EC00-7C4D-B741-9933-6E728D701B60}" type="pres">
      <dgm:prSet presAssocID="{0B394A62-233B-F242-BB9D-E78DD72AA746}" presName="nodeFollowingNodes" presStyleLbl="node1" presStyleIdx="4" presStyleCnt="7">
        <dgm:presLayoutVars>
          <dgm:bulletEnabled val="1"/>
        </dgm:presLayoutVars>
      </dgm:prSet>
      <dgm:spPr/>
      <dgm:t>
        <a:bodyPr/>
        <a:lstStyle/>
        <a:p>
          <a:endParaRPr lang="en-US"/>
        </a:p>
      </dgm:t>
    </dgm:pt>
    <dgm:pt modelId="{1BE9E104-9DD7-4545-8E89-84FB0432C92E}" type="pres">
      <dgm:prSet presAssocID="{5D7755E7-296E-2F4B-B448-BB3D16E5F352}" presName="nodeFollowingNodes" presStyleLbl="node1" presStyleIdx="5" presStyleCnt="7">
        <dgm:presLayoutVars>
          <dgm:bulletEnabled val="1"/>
        </dgm:presLayoutVars>
      </dgm:prSet>
      <dgm:spPr/>
      <dgm:t>
        <a:bodyPr/>
        <a:lstStyle/>
        <a:p>
          <a:endParaRPr lang="en-US"/>
        </a:p>
      </dgm:t>
    </dgm:pt>
    <dgm:pt modelId="{A8E04511-5A7D-BA41-9B36-E35FC468BD2F}" type="pres">
      <dgm:prSet presAssocID="{90C59BBD-2084-EA4B-B696-2FCDC1F846F5}" presName="nodeFollowingNodes" presStyleLbl="node1" presStyleIdx="6" presStyleCnt="7">
        <dgm:presLayoutVars>
          <dgm:bulletEnabled val="1"/>
        </dgm:presLayoutVars>
      </dgm:prSet>
      <dgm:spPr/>
      <dgm:t>
        <a:bodyPr/>
        <a:lstStyle/>
        <a:p>
          <a:endParaRPr lang="en-US"/>
        </a:p>
      </dgm:t>
    </dgm:pt>
  </dgm:ptLst>
  <dgm:cxnLst>
    <dgm:cxn modelId="{17CE0FD6-4F11-2141-BD87-5FBD08BE67CF}" type="presOf" srcId="{5EDABACD-6619-6D42-9141-129F9B59FE07}" destId="{A77BE5BD-EE9E-3C4B-8C91-2FEF0490F82F}" srcOrd="0" destOrd="0" presId="urn:microsoft.com/office/officeart/2005/8/layout/cycle3"/>
    <dgm:cxn modelId="{55CDA444-1124-A946-994A-9F10AA94791D}" srcId="{57306FBE-3E8D-524A-A8BE-3F49A37CEC80}" destId="{28F04ECA-A7EC-DB45-B671-7D7BD8284D98}" srcOrd="0" destOrd="0" parTransId="{731CF68C-8439-AE46-917C-9B5D49B5C68E}" sibTransId="{8A6F303E-59C5-5045-BDB0-35E748C26DC2}"/>
    <dgm:cxn modelId="{7E257A2A-14F8-A842-85EB-A50ABC2F7899}" type="presOf" srcId="{B9F2DAF0-4AFD-AF4B-9C64-B269AB19A9FA}" destId="{20A669DE-310C-D24E-A2AC-FDAB7E8C664F}" srcOrd="0" destOrd="0" presId="urn:microsoft.com/office/officeart/2005/8/layout/cycle3"/>
    <dgm:cxn modelId="{0D487F80-7CD1-F247-8560-65F7A162FCAC}" srcId="{57306FBE-3E8D-524A-A8BE-3F49A37CEC80}" destId="{0B394A62-233B-F242-BB9D-E78DD72AA746}" srcOrd="4" destOrd="0" parTransId="{3661272B-82DA-6B44-A194-909F9395B2BD}" sibTransId="{216D7ED1-C632-304D-9C91-61A5B9E0E94F}"/>
    <dgm:cxn modelId="{F6278D2E-9B61-9A49-AFA6-B764D213EDDF}" srcId="{57306FBE-3E8D-524A-A8BE-3F49A37CEC80}" destId="{5EDABACD-6619-6D42-9141-129F9B59FE07}" srcOrd="3" destOrd="0" parTransId="{58EA3AE4-A6FB-1041-A34B-2B6190ED8982}" sibTransId="{BA2D5762-4AA6-C449-9B08-79DE93A5D47B}"/>
    <dgm:cxn modelId="{DCA4B871-B2E5-4A4F-9AE3-21221DCF3DEB}" srcId="{57306FBE-3E8D-524A-A8BE-3F49A37CEC80}" destId="{90C59BBD-2084-EA4B-B696-2FCDC1F846F5}" srcOrd="6" destOrd="0" parTransId="{DE867623-80D3-084F-95AD-A411AA71D962}" sibTransId="{D62D9BA5-15FD-474A-AA5C-E67E87834C54}"/>
    <dgm:cxn modelId="{8DDF74E4-AFFA-6343-B03A-75837530F213}" type="presOf" srcId="{8A6F303E-59C5-5045-BDB0-35E748C26DC2}" destId="{7461AC3D-E230-0A44-9462-15703332DB75}" srcOrd="0" destOrd="0" presId="urn:microsoft.com/office/officeart/2005/8/layout/cycle3"/>
    <dgm:cxn modelId="{D48DC1A3-FABD-5040-8BB6-FE7BFB4EE902}" type="presOf" srcId="{62DD7AA0-006B-344E-B500-6A8313D0E589}" destId="{0A0E85F5-0711-734D-82E6-FBC379C806CE}" srcOrd="0" destOrd="0" presId="urn:microsoft.com/office/officeart/2005/8/layout/cycle3"/>
    <dgm:cxn modelId="{8FC5BA41-5DAB-D54A-B999-22DAC9E7D9F6}" type="presOf" srcId="{57306FBE-3E8D-524A-A8BE-3F49A37CEC80}" destId="{8BE0C1C2-18D6-5945-8D22-6D50B194423B}" srcOrd="0" destOrd="0" presId="urn:microsoft.com/office/officeart/2005/8/layout/cycle3"/>
    <dgm:cxn modelId="{C96A0463-D237-2D42-9D41-CE86D09E20E7}" type="presOf" srcId="{28F04ECA-A7EC-DB45-B671-7D7BD8284D98}" destId="{A2D8AB5F-1D71-9A4A-9EAC-0F9303AB8D78}" srcOrd="0" destOrd="0" presId="urn:microsoft.com/office/officeart/2005/8/layout/cycle3"/>
    <dgm:cxn modelId="{14773DDB-41A9-FF49-A01C-5CC45A1F401E}" srcId="{57306FBE-3E8D-524A-A8BE-3F49A37CEC80}" destId="{5D7755E7-296E-2F4B-B448-BB3D16E5F352}" srcOrd="5" destOrd="0" parTransId="{CC28049B-5A1E-3642-94AC-41E97A64EA64}" sibTransId="{B04F4264-84BB-2740-8489-472C4ECF870B}"/>
    <dgm:cxn modelId="{94A00D82-AFD6-8941-AF4D-45D9810088A9}" type="presOf" srcId="{90C59BBD-2084-EA4B-B696-2FCDC1F846F5}" destId="{A8E04511-5A7D-BA41-9B36-E35FC468BD2F}" srcOrd="0" destOrd="0" presId="urn:microsoft.com/office/officeart/2005/8/layout/cycle3"/>
    <dgm:cxn modelId="{C19B2E92-095A-D649-BEC8-08A84950DA07}" srcId="{57306FBE-3E8D-524A-A8BE-3F49A37CEC80}" destId="{B9F2DAF0-4AFD-AF4B-9C64-B269AB19A9FA}" srcOrd="1" destOrd="0" parTransId="{946D44AE-0D71-844E-880C-3DDF3811F9F4}" sibTransId="{9B5308A4-A0BD-484D-A317-E7C56343049E}"/>
    <dgm:cxn modelId="{00A3FA0A-1D8E-FF48-921C-5ED2DC2E3A28}" type="presOf" srcId="{0B394A62-233B-F242-BB9D-E78DD72AA746}" destId="{A3D9EC00-7C4D-B741-9933-6E728D701B60}" srcOrd="0" destOrd="0" presId="urn:microsoft.com/office/officeart/2005/8/layout/cycle3"/>
    <dgm:cxn modelId="{2A5A9536-03B1-564A-B672-5FD1B3536280}" type="presOf" srcId="{5D7755E7-296E-2F4B-B448-BB3D16E5F352}" destId="{1BE9E104-9DD7-4545-8E89-84FB0432C92E}" srcOrd="0" destOrd="0" presId="urn:microsoft.com/office/officeart/2005/8/layout/cycle3"/>
    <dgm:cxn modelId="{F329CB21-9DEE-2F4B-8425-EBE234029DAD}" srcId="{57306FBE-3E8D-524A-A8BE-3F49A37CEC80}" destId="{62DD7AA0-006B-344E-B500-6A8313D0E589}" srcOrd="2" destOrd="0" parTransId="{89F50206-B56B-4849-A12B-F16D67126045}" sibTransId="{9EF0BCBD-E8FB-D14D-965B-7155428AE476}"/>
    <dgm:cxn modelId="{41B1179B-4FBA-2B4D-9C55-7DB1AC8D3925}" type="presParOf" srcId="{8BE0C1C2-18D6-5945-8D22-6D50B194423B}" destId="{D9066F00-B89E-2B41-8364-1B943CDF8589}" srcOrd="0" destOrd="0" presId="urn:microsoft.com/office/officeart/2005/8/layout/cycle3"/>
    <dgm:cxn modelId="{B0BABDF8-BDB2-0040-B520-E735311B0B8F}" type="presParOf" srcId="{D9066F00-B89E-2B41-8364-1B943CDF8589}" destId="{A2D8AB5F-1D71-9A4A-9EAC-0F9303AB8D78}" srcOrd="0" destOrd="0" presId="urn:microsoft.com/office/officeart/2005/8/layout/cycle3"/>
    <dgm:cxn modelId="{4F99EE72-A199-3345-9DC9-7A675A35276D}" type="presParOf" srcId="{D9066F00-B89E-2B41-8364-1B943CDF8589}" destId="{7461AC3D-E230-0A44-9462-15703332DB75}" srcOrd="1" destOrd="0" presId="urn:microsoft.com/office/officeart/2005/8/layout/cycle3"/>
    <dgm:cxn modelId="{177199CB-8B70-CF40-AAD5-5B03AFE4E3D6}" type="presParOf" srcId="{D9066F00-B89E-2B41-8364-1B943CDF8589}" destId="{20A669DE-310C-D24E-A2AC-FDAB7E8C664F}" srcOrd="2" destOrd="0" presId="urn:microsoft.com/office/officeart/2005/8/layout/cycle3"/>
    <dgm:cxn modelId="{8FBDE198-8E49-544F-A9C7-7EC474139F71}" type="presParOf" srcId="{D9066F00-B89E-2B41-8364-1B943CDF8589}" destId="{0A0E85F5-0711-734D-82E6-FBC379C806CE}" srcOrd="3" destOrd="0" presId="urn:microsoft.com/office/officeart/2005/8/layout/cycle3"/>
    <dgm:cxn modelId="{A108AB6D-D1BE-8D41-B684-E5C3B5533A98}" type="presParOf" srcId="{D9066F00-B89E-2B41-8364-1B943CDF8589}" destId="{A77BE5BD-EE9E-3C4B-8C91-2FEF0490F82F}" srcOrd="4" destOrd="0" presId="urn:microsoft.com/office/officeart/2005/8/layout/cycle3"/>
    <dgm:cxn modelId="{95322992-7E49-1347-A16C-5FFEBFDE7828}" type="presParOf" srcId="{D9066F00-B89E-2B41-8364-1B943CDF8589}" destId="{A3D9EC00-7C4D-B741-9933-6E728D701B60}" srcOrd="5" destOrd="0" presId="urn:microsoft.com/office/officeart/2005/8/layout/cycle3"/>
    <dgm:cxn modelId="{A5816AD6-C983-7B49-BFDE-457C783CE158}" type="presParOf" srcId="{D9066F00-B89E-2B41-8364-1B943CDF8589}" destId="{1BE9E104-9DD7-4545-8E89-84FB0432C92E}" srcOrd="6" destOrd="0" presId="urn:microsoft.com/office/officeart/2005/8/layout/cycle3"/>
    <dgm:cxn modelId="{8DFCAEFB-CFF6-ED47-ADB8-A155E32D9FAA}" type="presParOf" srcId="{D9066F00-B89E-2B41-8364-1B943CDF8589}" destId="{A8E04511-5A7D-BA41-9B36-E35FC468BD2F}" srcOrd="7" destOrd="0" presId="urn:microsoft.com/office/officeart/2005/8/layout/cycle3"/>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7306FBE-3E8D-524A-A8BE-3F49A37CEC80}" type="doc">
      <dgm:prSet loTypeId="urn:microsoft.com/office/officeart/2005/8/layout/cycle3" loCatId="" qsTypeId="urn:microsoft.com/office/officeart/2005/8/quickstyle/simple4" qsCatId="simple" csTypeId="urn:microsoft.com/office/officeart/2005/8/colors/accent1_2" csCatId="accent1" phldr="1"/>
      <dgm:spPr/>
      <dgm:t>
        <a:bodyPr/>
        <a:lstStyle/>
        <a:p>
          <a:endParaRPr lang="en-US"/>
        </a:p>
      </dgm:t>
    </dgm:pt>
    <dgm:pt modelId="{28F04ECA-A7EC-DB45-B671-7D7BD8284D98}">
      <dgm:prSet phldrT="[Text]"/>
      <dgm:spPr>
        <a:solidFill>
          <a:srgbClr val="AE6AFF"/>
        </a:solidFill>
      </dgm:spPr>
      <dgm:t>
        <a:bodyPr/>
        <a:lstStyle/>
        <a:p>
          <a:r>
            <a:rPr lang="en-US">
              <a:solidFill>
                <a:schemeClr val="tx1"/>
              </a:solidFill>
            </a:rPr>
            <a:t>Origin Story</a:t>
          </a:r>
        </a:p>
      </dgm:t>
    </dgm:pt>
    <dgm:pt modelId="{731CF68C-8439-AE46-917C-9B5D49B5C68E}" type="parTrans" cxnId="{55CDA444-1124-A946-994A-9F10AA94791D}">
      <dgm:prSet/>
      <dgm:spPr/>
      <dgm:t>
        <a:bodyPr/>
        <a:lstStyle/>
        <a:p>
          <a:endParaRPr lang="en-US"/>
        </a:p>
      </dgm:t>
    </dgm:pt>
    <dgm:pt modelId="{8A6F303E-59C5-5045-BDB0-35E748C26DC2}" type="sibTrans" cxnId="{55CDA444-1124-A946-994A-9F10AA94791D}">
      <dgm:prSet/>
      <dgm:spPr/>
      <dgm:t>
        <a:bodyPr/>
        <a:lstStyle/>
        <a:p>
          <a:endParaRPr lang="en-US"/>
        </a:p>
      </dgm:t>
    </dgm:pt>
    <dgm:pt modelId="{5EDABACD-6619-6D42-9141-129F9B59FE07}">
      <dgm:prSet phldrT="[Text]"/>
      <dgm:spPr>
        <a:solidFill>
          <a:srgbClr val="AE6AFF"/>
        </a:solidFill>
      </dgm:spPr>
      <dgm:t>
        <a:bodyPr/>
        <a:lstStyle/>
        <a:p>
          <a:r>
            <a:rPr lang="en-US">
              <a:solidFill>
                <a:srgbClr val="000000"/>
              </a:solidFill>
            </a:rPr>
            <a:t>Finding a hero role model</a:t>
          </a:r>
        </a:p>
      </dgm:t>
    </dgm:pt>
    <dgm:pt modelId="{58EA3AE4-A6FB-1041-A34B-2B6190ED8982}" type="parTrans" cxnId="{F6278D2E-9B61-9A49-AFA6-B764D213EDDF}">
      <dgm:prSet/>
      <dgm:spPr/>
      <dgm:t>
        <a:bodyPr/>
        <a:lstStyle/>
        <a:p>
          <a:endParaRPr lang="en-US"/>
        </a:p>
      </dgm:t>
    </dgm:pt>
    <dgm:pt modelId="{BA2D5762-4AA6-C449-9B08-79DE93A5D47B}" type="sibTrans" cxnId="{F6278D2E-9B61-9A49-AFA6-B764D213EDDF}">
      <dgm:prSet/>
      <dgm:spPr/>
      <dgm:t>
        <a:bodyPr/>
        <a:lstStyle/>
        <a:p>
          <a:endParaRPr lang="en-US"/>
        </a:p>
      </dgm:t>
    </dgm:pt>
    <dgm:pt modelId="{0B394A62-233B-F242-BB9D-E78DD72AA746}">
      <dgm:prSet phldrT="[Text]"/>
      <dgm:spPr>
        <a:solidFill>
          <a:srgbClr val="AE6AFF"/>
        </a:solidFill>
      </dgm:spPr>
      <dgm:t>
        <a:bodyPr/>
        <a:lstStyle/>
        <a:p>
          <a:r>
            <a:rPr lang="en-US">
              <a:solidFill>
                <a:srgbClr val="000000"/>
              </a:solidFill>
            </a:rPr>
            <a:t>Skills &amp; training</a:t>
          </a:r>
        </a:p>
      </dgm:t>
    </dgm:pt>
    <dgm:pt modelId="{3661272B-82DA-6B44-A194-909F9395B2BD}" type="parTrans" cxnId="{0D487F80-7CD1-F247-8560-65F7A162FCAC}">
      <dgm:prSet/>
      <dgm:spPr/>
      <dgm:t>
        <a:bodyPr/>
        <a:lstStyle/>
        <a:p>
          <a:endParaRPr lang="en-US"/>
        </a:p>
      </dgm:t>
    </dgm:pt>
    <dgm:pt modelId="{216D7ED1-C632-304D-9C91-61A5B9E0E94F}" type="sibTrans" cxnId="{0D487F80-7CD1-F247-8560-65F7A162FCAC}">
      <dgm:prSet/>
      <dgm:spPr/>
      <dgm:t>
        <a:bodyPr/>
        <a:lstStyle/>
        <a:p>
          <a:endParaRPr lang="en-US"/>
        </a:p>
      </dgm:t>
    </dgm:pt>
    <dgm:pt modelId="{5D7755E7-296E-2F4B-B448-BB3D16E5F352}">
      <dgm:prSet phldrT="[Text]"/>
      <dgm:spPr>
        <a:solidFill>
          <a:srgbClr val="AE6AFF"/>
        </a:solidFill>
      </dgm:spPr>
      <dgm:t>
        <a:bodyPr/>
        <a:lstStyle/>
        <a:p>
          <a:r>
            <a:rPr lang="en-US">
              <a:solidFill>
                <a:srgbClr val="000000"/>
              </a:solidFill>
            </a:rPr>
            <a:t>Defining purpose</a:t>
          </a:r>
        </a:p>
      </dgm:t>
    </dgm:pt>
    <dgm:pt modelId="{CC28049B-5A1E-3642-94AC-41E97A64EA64}" type="parTrans" cxnId="{14773DDB-41A9-FF49-A01C-5CC45A1F401E}">
      <dgm:prSet/>
      <dgm:spPr/>
      <dgm:t>
        <a:bodyPr/>
        <a:lstStyle/>
        <a:p>
          <a:endParaRPr lang="en-US"/>
        </a:p>
      </dgm:t>
    </dgm:pt>
    <dgm:pt modelId="{B04F4264-84BB-2740-8489-472C4ECF870B}" type="sibTrans" cxnId="{14773DDB-41A9-FF49-A01C-5CC45A1F401E}">
      <dgm:prSet/>
      <dgm:spPr/>
      <dgm:t>
        <a:bodyPr/>
        <a:lstStyle/>
        <a:p>
          <a:endParaRPr lang="en-US"/>
        </a:p>
      </dgm:t>
    </dgm:pt>
    <dgm:pt modelId="{90C59BBD-2084-EA4B-B696-2FCDC1F846F5}">
      <dgm:prSet phldrT="[Text]"/>
      <dgm:spPr>
        <a:solidFill>
          <a:srgbClr val="AE6AFF"/>
        </a:solidFill>
      </dgm:spPr>
      <dgm:t>
        <a:bodyPr/>
        <a:lstStyle/>
        <a:p>
          <a:r>
            <a:rPr lang="en-US">
              <a:solidFill>
                <a:srgbClr val="000000"/>
              </a:solidFill>
            </a:rPr>
            <a:t>Becoming a Superhero IRL</a:t>
          </a:r>
        </a:p>
      </dgm:t>
    </dgm:pt>
    <dgm:pt modelId="{DE867623-80D3-084F-95AD-A411AA71D962}" type="parTrans" cxnId="{DCA4B871-B2E5-4A4F-9AE3-21221DCF3DEB}">
      <dgm:prSet/>
      <dgm:spPr/>
      <dgm:t>
        <a:bodyPr/>
        <a:lstStyle/>
        <a:p>
          <a:endParaRPr lang="en-US"/>
        </a:p>
      </dgm:t>
    </dgm:pt>
    <dgm:pt modelId="{D62D9BA5-15FD-474A-AA5C-E67E87834C54}" type="sibTrans" cxnId="{DCA4B871-B2E5-4A4F-9AE3-21221DCF3DEB}">
      <dgm:prSet/>
      <dgm:spPr/>
      <dgm:t>
        <a:bodyPr/>
        <a:lstStyle/>
        <a:p>
          <a:endParaRPr lang="en-US"/>
        </a:p>
      </dgm:t>
    </dgm:pt>
    <dgm:pt modelId="{B9F2DAF0-4AFD-AF4B-9C64-B269AB19A9FA}">
      <dgm:prSet/>
      <dgm:spPr>
        <a:solidFill>
          <a:srgbClr val="AE6AFF"/>
        </a:solidFill>
      </dgm:spPr>
      <dgm:t>
        <a:bodyPr/>
        <a:lstStyle/>
        <a:p>
          <a:r>
            <a:rPr lang="en-US">
              <a:solidFill>
                <a:srgbClr val="000000"/>
              </a:solidFill>
            </a:rPr>
            <a:t>Monsters</a:t>
          </a:r>
        </a:p>
      </dgm:t>
    </dgm:pt>
    <dgm:pt modelId="{946D44AE-0D71-844E-880C-3DDF3811F9F4}" type="parTrans" cxnId="{C19B2E92-095A-D649-BEC8-08A84950DA07}">
      <dgm:prSet/>
      <dgm:spPr/>
      <dgm:t>
        <a:bodyPr/>
        <a:lstStyle/>
        <a:p>
          <a:endParaRPr lang="en-US"/>
        </a:p>
      </dgm:t>
    </dgm:pt>
    <dgm:pt modelId="{9B5308A4-A0BD-484D-A317-E7C56343049E}" type="sibTrans" cxnId="{C19B2E92-095A-D649-BEC8-08A84950DA07}">
      <dgm:prSet/>
      <dgm:spPr/>
      <dgm:t>
        <a:bodyPr/>
        <a:lstStyle/>
        <a:p>
          <a:endParaRPr lang="en-US"/>
        </a:p>
      </dgm:t>
    </dgm:pt>
    <dgm:pt modelId="{62DD7AA0-006B-344E-B500-6A8313D0E589}">
      <dgm:prSet/>
      <dgm:spPr>
        <a:solidFill>
          <a:srgbClr val="AE6AFF"/>
        </a:solidFill>
      </dgm:spPr>
      <dgm:t>
        <a:bodyPr/>
        <a:lstStyle/>
        <a:p>
          <a:r>
            <a:rPr lang="en-US">
              <a:solidFill>
                <a:srgbClr val="000000"/>
              </a:solidFill>
            </a:rPr>
            <a:t>Setbacks &amp; hopelessmess</a:t>
          </a:r>
        </a:p>
      </dgm:t>
    </dgm:pt>
    <dgm:pt modelId="{89F50206-B56B-4849-A12B-F16D67126045}" type="parTrans" cxnId="{F329CB21-9DEE-2F4B-8425-EBE234029DAD}">
      <dgm:prSet/>
      <dgm:spPr/>
      <dgm:t>
        <a:bodyPr/>
        <a:lstStyle/>
        <a:p>
          <a:endParaRPr lang="en-US"/>
        </a:p>
      </dgm:t>
    </dgm:pt>
    <dgm:pt modelId="{9EF0BCBD-E8FB-D14D-965B-7155428AE476}" type="sibTrans" cxnId="{F329CB21-9DEE-2F4B-8425-EBE234029DAD}">
      <dgm:prSet/>
      <dgm:spPr/>
      <dgm:t>
        <a:bodyPr/>
        <a:lstStyle/>
        <a:p>
          <a:endParaRPr lang="en-US"/>
        </a:p>
      </dgm:t>
    </dgm:pt>
    <dgm:pt modelId="{8BE0C1C2-18D6-5945-8D22-6D50B194423B}" type="pres">
      <dgm:prSet presAssocID="{57306FBE-3E8D-524A-A8BE-3F49A37CEC80}" presName="Name0" presStyleCnt="0">
        <dgm:presLayoutVars>
          <dgm:dir/>
          <dgm:resizeHandles val="exact"/>
        </dgm:presLayoutVars>
      </dgm:prSet>
      <dgm:spPr/>
      <dgm:t>
        <a:bodyPr/>
        <a:lstStyle/>
        <a:p>
          <a:endParaRPr lang="en-US"/>
        </a:p>
      </dgm:t>
    </dgm:pt>
    <dgm:pt modelId="{D9066F00-B89E-2B41-8364-1B943CDF8589}" type="pres">
      <dgm:prSet presAssocID="{57306FBE-3E8D-524A-A8BE-3F49A37CEC80}" presName="cycle" presStyleCnt="0"/>
      <dgm:spPr/>
    </dgm:pt>
    <dgm:pt modelId="{A2D8AB5F-1D71-9A4A-9EAC-0F9303AB8D78}" type="pres">
      <dgm:prSet presAssocID="{28F04ECA-A7EC-DB45-B671-7D7BD8284D98}" presName="nodeFirstNode" presStyleLbl="node1" presStyleIdx="0" presStyleCnt="7">
        <dgm:presLayoutVars>
          <dgm:bulletEnabled val="1"/>
        </dgm:presLayoutVars>
      </dgm:prSet>
      <dgm:spPr/>
      <dgm:t>
        <a:bodyPr/>
        <a:lstStyle/>
        <a:p>
          <a:endParaRPr lang="en-US"/>
        </a:p>
      </dgm:t>
    </dgm:pt>
    <dgm:pt modelId="{7461AC3D-E230-0A44-9462-15703332DB75}" type="pres">
      <dgm:prSet presAssocID="{8A6F303E-59C5-5045-BDB0-35E748C26DC2}" presName="sibTransFirstNode" presStyleLbl="bgShp" presStyleIdx="0" presStyleCnt="1"/>
      <dgm:spPr/>
      <dgm:t>
        <a:bodyPr/>
        <a:lstStyle/>
        <a:p>
          <a:endParaRPr lang="en-US"/>
        </a:p>
      </dgm:t>
    </dgm:pt>
    <dgm:pt modelId="{20A669DE-310C-D24E-A2AC-FDAB7E8C664F}" type="pres">
      <dgm:prSet presAssocID="{B9F2DAF0-4AFD-AF4B-9C64-B269AB19A9FA}" presName="nodeFollowingNodes" presStyleLbl="node1" presStyleIdx="1" presStyleCnt="7">
        <dgm:presLayoutVars>
          <dgm:bulletEnabled val="1"/>
        </dgm:presLayoutVars>
      </dgm:prSet>
      <dgm:spPr/>
      <dgm:t>
        <a:bodyPr/>
        <a:lstStyle/>
        <a:p>
          <a:endParaRPr lang="en-US"/>
        </a:p>
      </dgm:t>
    </dgm:pt>
    <dgm:pt modelId="{0A0E85F5-0711-734D-82E6-FBC379C806CE}" type="pres">
      <dgm:prSet presAssocID="{62DD7AA0-006B-344E-B500-6A8313D0E589}" presName="nodeFollowingNodes" presStyleLbl="node1" presStyleIdx="2" presStyleCnt="7">
        <dgm:presLayoutVars>
          <dgm:bulletEnabled val="1"/>
        </dgm:presLayoutVars>
      </dgm:prSet>
      <dgm:spPr/>
      <dgm:t>
        <a:bodyPr/>
        <a:lstStyle/>
        <a:p>
          <a:endParaRPr lang="en-US"/>
        </a:p>
      </dgm:t>
    </dgm:pt>
    <dgm:pt modelId="{A77BE5BD-EE9E-3C4B-8C91-2FEF0490F82F}" type="pres">
      <dgm:prSet presAssocID="{5EDABACD-6619-6D42-9141-129F9B59FE07}" presName="nodeFollowingNodes" presStyleLbl="node1" presStyleIdx="3" presStyleCnt="7">
        <dgm:presLayoutVars>
          <dgm:bulletEnabled val="1"/>
        </dgm:presLayoutVars>
      </dgm:prSet>
      <dgm:spPr/>
      <dgm:t>
        <a:bodyPr/>
        <a:lstStyle/>
        <a:p>
          <a:endParaRPr lang="en-US"/>
        </a:p>
      </dgm:t>
    </dgm:pt>
    <dgm:pt modelId="{A3D9EC00-7C4D-B741-9933-6E728D701B60}" type="pres">
      <dgm:prSet presAssocID="{0B394A62-233B-F242-BB9D-E78DD72AA746}" presName="nodeFollowingNodes" presStyleLbl="node1" presStyleIdx="4" presStyleCnt="7">
        <dgm:presLayoutVars>
          <dgm:bulletEnabled val="1"/>
        </dgm:presLayoutVars>
      </dgm:prSet>
      <dgm:spPr/>
      <dgm:t>
        <a:bodyPr/>
        <a:lstStyle/>
        <a:p>
          <a:endParaRPr lang="en-US"/>
        </a:p>
      </dgm:t>
    </dgm:pt>
    <dgm:pt modelId="{1BE9E104-9DD7-4545-8E89-84FB0432C92E}" type="pres">
      <dgm:prSet presAssocID="{5D7755E7-296E-2F4B-B448-BB3D16E5F352}" presName="nodeFollowingNodes" presStyleLbl="node1" presStyleIdx="5" presStyleCnt="7">
        <dgm:presLayoutVars>
          <dgm:bulletEnabled val="1"/>
        </dgm:presLayoutVars>
      </dgm:prSet>
      <dgm:spPr/>
      <dgm:t>
        <a:bodyPr/>
        <a:lstStyle/>
        <a:p>
          <a:endParaRPr lang="en-US"/>
        </a:p>
      </dgm:t>
    </dgm:pt>
    <dgm:pt modelId="{A8E04511-5A7D-BA41-9B36-E35FC468BD2F}" type="pres">
      <dgm:prSet presAssocID="{90C59BBD-2084-EA4B-B696-2FCDC1F846F5}" presName="nodeFollowingNodes" presStyleLbl="node1" presStyleIdx="6" presStyleCnt="7">
        <dgm:presLayoutVars>
          <dgm:bulletEnabled val="1"/>
        </dgm:presLayoutVars>
      </dgm:prSet>
      <dgm:spPr/>
      <dgm:t>
        <a:bodyPr/>
        <a:lstStyle/>
        <a:p>
          <a:endParaRPr lang="en-US"/>
        </a:p>
      </dgm:t>
    </dgm:pt>
  </dgm:ptLst>
  <dgm:cxnLst>
    <dgm:cxn modelId="{0D487F80-7CD1-F247-8560-65F7A162FCAC}" srcId="{57306FBE-3E8D-524A-A8BE-3F49A37CEC80}" destId="{0B394A62-233B-F242-BB9D-E78DD72AA746}" srcOrd="4" destOrd="0" parTransId="{3661272B-82DA-6B44-A194-909F9395B2BD}" sibTransId="{216D7ED1-C632-304D-9C91-61A5B9E0E94F}"/>
    <dgm:cxn modelId="{C19B2E92-095A-D649-BEC8-08A84950DA07}" srcId="{57306FBE-3E8D-524A-A8BE-3F49A37CEC80}" destId="{B9F2DAF0-4AFD-AF4B-9C64-B269AB19A9FA}" srcOrd="1" destOrd="0" parTransId="{946D44AE-0D71-844E-880C-3DDF3811F9F4}" sibTransId="{9B5308A4-A0BD-484D-A317-E7C56343049E}"/>
    <dgm:cxn modelId="{665E8AD2-0D27-E04E-A907-E40B035337EB}" type="presOf" srcId="{0B394A62-233B-F242-BB9D-E78DD72AA746}" destId="{A3D9EC00-7C4D-B741-9933-6E728D701B60}" srcOrd="0" destOrd="0" presId="urn:microsoft.com/office/officeart/2005/8/layout/cycle3"/>
    <dgm:cxn modelId="{63AF94C3-9167-B842-A79C-1C9D6F592135}" type="presOf" srcId="{8A6F303E-59C5-5045-BDB0-35E748C26DC2}" destId="{7461AC3D-E230-0A44-9462-15703332DB75}" srcOrd="0" destOrd="0" presId="urn:microsoft.com/office/officeart/2005/8/layout/cycle3"/>
    <dgm:cxn modelId="{F329CB21-9DEE-2F4B-8425-EBE234029DAD}" srcId="{57306FBE-3E8D-524A-A8BE-3F49A37CEC80}" destId="{62DD7AA0-006B-344E-B500-6A8313D0E589}" srcOrd="2" destOrd="0" parTransId="{89F50206-B56B-4849-A12B-F16D67126045}" sibTransId="{9EF0BCBD-E8FB-D14D-965B-7155428AE476}"/>
    <dgm:cxn modelId="{2FCE4243-2C92-AA43-BC7D-BEA3A91DBECB}" type="presOf" srcId="{5EDABACD-6619-6D42-9141-129F9B59FE07}" destId="{A77BE5BD-EE9E-3C4B-8C91-2FEF0490F82F}" srcOrd="0" destOrd="0" presId="urn:microsoft.com/office/officeart/2005/8/layout/cycle3"/>
    <dgm:cxn modelId="{425E9A91-C859-6147-8B0D-3689E4863D84}" type="presOf" srcId="{B9F2DAF0-4AFD-AF4B-9C64-B269AB19A9FA}" destId="{20A669DE-310C-D24E-A2AC-FDAB7E8C664F}" srcOrd="0" destOrd="0" presId="urn:microsoft.com/office/officeart/2005/8/layout/cycle3"/>
    <dgm:cxn modelId="{DCA4B871-B2E5-4A4F-9AE3-21221DCF3DEB}" srcId="{57306FBE-3E8D-524A-A8BE-3F49A37CEC80}" destId="{90C59BBD-2084-EA4B-B696-2FCDC1F846F5}" srcOrd="6" destOrd="0" parTransId="{DE867623-80D3-084F-95AD-A411AA71D962}" sibTransId="{D62D9BA5-15FD-474A-AA5C-E67E87834C54}"/>
    <dgm:cxn modelId="{14773DDB-41A9-FF49-A01C-5CC45A1F401E}" srcId="{57306FBE-3E8D-524A-A8BE-3F49A37CEC80}" destId="{5D7755E7-296E-2F4B-B448-BB3D16E5F352}" srcOrd="5" destOrd="0" parTransId="{CC28049B-5A1E-3642-94AC-41E97A64EA64}" sibTransId="{B04F4264-84BB-2740-8489-472C4ECF870B}"/>
    <dgm:cxn modelId="{0510C18D-850D-6743-8C30-32997DF8F7DC}" type="presOf" srcId="{5D7755E7-296E-2F4B-B448-BB3D16E5F352}" destId="{1BE9E104-9DD7-4545-8E89-84FB0432C92E}" srcOrd="0" destOrd="0" presId="urn:microsoft.com/office/officeart/2005/8/layout/cycle3"/>
    <dgm:cxn modelId="{55CDA444-1124-A946-994A-9F10AA94791D}" srcId="{57306FBE-3E8D-524A-A8BE-3F49A37CEC80}" destId="{28F04ECA-A7EC-DB45-B671-7D7BD8284D98}" srcOrd="0" destOrd="0" parTransId="{731CF68C-8439-AE46-917C-9B5D49B5C68E}" sibTransId="{8A6F303E-59C5-5045-BDB0-35E748C26DC2}"/>
    <dgm:cxn modelId="{EC4E1E60-6CF2-7449-9562-FCE09C06D0D2}" type="presOf" srcId="{28F04ECA-A7EC-DB45-B671-7D7BD8284D98}" destId="{A2D8AB5F-1D71-9A4A-9EAC-0F9303AB8D78}" srcOrd="0" destOrd="0" presId="urn:microsoft.com/office/officeart/2005/8/layout/cycle3"/>
    <dgm:cxn modelId="{F6278D2E-9B61-9A49-AFA6-B764D213EDDF}" srcId="{57306FBE-3E8D-524A-A8BE-3F49A37CEC80}" destId="{5EDABACD-6619-6D42-9141-129F9B59FE07}" srcOrd="3" destOrd="0" parTransId="{58EA3AE4-A6FB-1041-A34B-2B6190ED8982}" sibTransId="{BA2D5762-4AA6-C449-9B08-79DE93A5D47B}"/>
    <dgm:cxn modelId="{D7E1B2EE-80A5-A140-9E35-63E04AC692D2}" type="presOf" srcId="{57306FBE-3E8D-524A-A8BE-3F49A37CEC80}" destId="{8BE0C1C2-18D6-5945-8D22-6D50B194423B}" srcOrd="0" destOrd="0" presId="urn:microsoft.com/office/officeart/2005/8/layout/cycle3"/>
    <dgm:cxn modelId="{FCFCB276-FD3A-C34E-82A6-AC62B9A5E26C}" type="presOf" srcId="{62DD7AA0-006B-344E-B500-6A8313D0E589}" destId="{0A0E85F5-0711-734D-82E6-FBC379C806CE}" srcOrd="0" destOrd="0" presId="urn:microsoft.com/office/officeart/2005/8/layout/cycle3"/>
    <dgm:cxn modelId="{6EB35173-16EF-6144-A20E-4F27E6C9DC13}" type="presOf" srcId="{90C59BBD-2084-EA4B-B696-2FCDC1F846F5}" destId="{A8E04511-5A7D-BA41-9B36-E35FC468BD2F}" srcOrd="0" destOrd="0" presId="urn:microsoft.com/office/officeart/2005/8/layout/cycle3"/>
    <dgm:cxn modelId="{A6F50AA8-4424-274A-AAA3-02409A74BDDD}" type="presParOf" srcId="{8BE0C1C2-18D6-5945-8D22-6D50B194423B}" destId="{D9066F00-B89E-2B41-8364-1B943CDF8589}" srcOrd="0" destOrd="0" presId="urn:microsoft.com/office/officeart/2005/8/layout/cycle3"/>
    <dgm:cxn modelId="{325522D9-7A85-4449-A356-A38D7391B357}" type="presParOf" srcId="{D9066F00-B89E-2B41-8364-1B943CDF8589}" destId="{A2D8AB5F-1D71-9A4A-9EAC-0F9303AB8D78}" srcOrd="0" destOrd="0" presId="urn:microsoft.com/office/officeart/2005/8/layout/cycle3"/>
    <dgm:cxn modelId="{CB944091-E1DE-7A40-A7BA-7B1B4DE7DF84}" type="presParOf" srcId="{D9066F00-B89E-2B41-8364-1B943CDF8589}" destId="{7461AC3D-E230-0A44-9462-15703332DB75}" srcOrd="1" destOrd="0" presId="urn:microsoft.com/office/officeart/2005/8/layout/cycle3"/>
    <dgm:cxn modelId="{ACCC95DD-C6E6-AB4F-921B-15AE50ED784A}" type="presParOf" srcId="{D9066F00-B89E-2B41-8364-1B943CDF8589}" destId="{20A669DE-310C-D24E-A2AC-FDAB7E8C664F}" srcOrd="2" destOrd="0" presId="urn:microsoft.com/office/officeart/2005/8/layout/cycle3"/>
    <dgm:cxn modelId="{54D82127-1A46-1843-8C3A-976DBF04E7DE}" type="presParOf" srcId="{D9066F00-B89E-2B41-8364-1B943CDF8589}" destId="{0A0E85F5-0711-734D-82E6-FBC379C806CE}" srcOrd="3" destOrd="0" presId="urn:microsoft.com/office/officeart/2005/8/layout/cycle3"/>
    <dgm:cxn modelId="{57C1297B-1000-B24C-BFA0-28963B326A99}" type="presParOf" srcId="{D9066F00-B89E-2B41-8364-1B943CDF8589}" destId="{A77BE5BD-EE9E-3C4B-8C91-2FEF0490F82F}" srcOrd="4" destOrd="0" presId="urn:microsoft.com/office/officeart/2005/8/layout/cycle3"/>
    <dgm:cxn modelId="{B238B4E6-8E22-3840-87BF-99E1D27B281B}" type="presParOf" srcId="{D9066F00-B89E-2B41-8364-1B943CDF8589}" destId="{A3D9EC00-7C4D-B741-9933-6E728D701B60}" srcOrd="5" destOrd="0" presId="urn:microsoft.com/office/officeart/2005/8/layout/cycle3"/>
    <dgm:cxn modelId="{A9E51BFB-7773-204A-8620-6EFA04087DCC}" type="presParOf" srcId="{D9066F00-B89E-2B41-8364-1B943CDF8589}" destId="{1BE9E104-9DD7-4545-8E89-84FB0432C92E}" srcOrd="6" destOrd="0" presId="urn:microsoft.com/office/officeart/2005/8/layout/cycle3"/>
    <dgm:cxn modelId="{D791E2B7-4C34-ED47-B58F-D298AEBE3561}" type="presParOf" srcId="{D9066F00-B89E-2B41-8364-1B943CDF8589}" destId="{A8E04511-5A7D-BA41-9B36-E35FC468BD2F}" srcOrd="7" destOrd="0" presId="urn:microsoft.com/office/officeart/2005/8/layout/cycle3"/>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461AC3D-E230-0A44-9462-15703332DB75}">
      <dsp:nvSpPr>
        <dsp:cNvPr id="0" name=""/>
        <dsp:cNvSpPr/>
      </dsp:nvSpPr>
      <dsp:spPr>
        <a:xfrm>
          <a:off x="1727348" y="-31099"/>
          <a:ext cx="5112164" cy="5112164"/>
        </a:xfrm>
        <a:prstGeom prst="circularArrow">
          <a:avLst>
            <a:gd name="adj1" fmla="val 5544"/>
            <a:gd name="adj2" fmla="val 330680"/>
            <a:gd name="adj3" fmla="val 14499019"/>
            <a:gd name="adj4" fmla="val 16959821"/>
            <a:gd name="adj5" fmla="val 5757"/>
          </a:avLst>
        </a:prstGeom>
        <a:solidFill>
          <a:schemeClr val="accent1">
            <a:tint val="40000"/>
            <a:hueOff val="0"/>
            <a:satOff val="0"/>
            <a:lumOff val="0"/>
            <a:alphaOff val="0"/>
          </a:schemeClr>
        </a:solid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A2D8AB5F-1D71-9A4A-9EAC-0F9303AB8D78}">
      <dsp:nvSpPr>
        <dsp:cNvPr id="0" name=""/>
        <dsp:cNvSpPr/>
      </dsp:nvSpPr>
      <dsp:spPr>
        <a:xfrm>
          <a:off x="3478195" y="2950"/>
          <a:ext cx="1610469" cy="805234"/>
        </a:xfrm>
        <a:prstGeom prst="roundRect">
          <a:avLst/>
        </a:prstGeom>
        <a:solidFill>
          <a:srgbClr val="AE6AFF"/>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a:solidFill>
                <a:schemeClr val="tx1"/>
              </a:solidFill>
            </a:rPr>
            <a:t>Origin Story</a:t>
          </a:r>
        </a:p>
      </dsp:txBody>
      <dsp:txXfrm>
        <a:off x="3517503" y="42258"/>
        <a:ext cx="1531853" cy="726618"/>
      </dsp:txXfrm>
    </dsp:sp>
    <dsp:sp modelId="{20A669DE-310C-D24E-A2AC-FDAB7E8C664F}">
      <dsp:nvSpPr>
        <dsp:cNvPr id="0" name=""/>
        <dsp:cNvSpPr/>
      </dsp:nvSpPr>
      <dsp:spPr>
        <a:xfrm>
          <a:off x="5182609" y="823752"/>
          <a:ext cx="1610469" cy="805234"/>
        </a:xfrm>
        <a:prstGeom prst="roundRect">
          <a:avLst/>
        </a:prstGeom>
        <a:solidFill>
          <a:srgbClr val="AE6AFF"/>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a:solidFill>
                <a:srgbClr val="000000"/>
              </a:solidFill>
            </a:rPr>
            <a:t>Monsters</a:t>
          </a:r>
        </a:p>
      </dsp:txBody>
      <dsp:txXfrm>
        <a:off x="5221917" y="863060"/>
        <a:ext cx="1531853" cy="726618"/>
      </dsp:txXfrm>
    </dsp:sp>
    <dsp:sp modelId="{0A0E85F5-0711-734D-82E6-FBC379C806CE}">
      <dsp:nvSpPr>
        <dsp:cNvPr id="0" name=""/>
        <dsp:cNvSpPr/>
      </dsp:nvSpPr>
      <dsp:spPr>
        <a:xfrm>
          <a:off x="5603565" y="2668079"/>
          <a:ext cx="1610469" cy="805234"/>
        </a:xfrm>
        <a:prstGeom prst="roundRect">
          <a:avLst/>
        </a:prstGeom>
        <a:solidFill>
          <a:srgbClr val="AE6AFF"/>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a:solidFill>
                <a:srgbClr val="000000"/>
              </a:solidFill>
            </a:rPr>
            <a:t>Setbacks &amp; hopelessmess</a:t>
          </a:r>
        </a:p>
      </dsp:txBody>
      <dsp:txXfrm>
        <a:off x="5642873" y="2707387"/>
        <a:ext cx="1531853" cy="726618"/>
      </dsp:txXfrm>
    </dsp:sp>
    <dsp:sp modelId="{A77BE5BD-EE9E-3C4B-8C91-2FEF0490F82F}">
      <dsp:nvSpPr>
        <dsp:cNvPr id="0" name=""/>
        <dsp:cNvSpPr/>
      </dsp:nvSpPr>
      <dsp:spPr>
        <a:xfrm>
          <a:off x="4424074" y="4147114"/>
          <a:ext cx="1610469" cy="805234"/>
        </a:xfrm>
        <a:prstGeom prst="roundRect">
          <a:avLst/>
        </a:prstGeom>
        <a:solidFill>
          <a:srgbClr val="AE6AFF"/>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a:solidFill>
                <a:srgbClr val="000000"/>
              </a:solidFill>
            </a:rPr>
            <a:t>Finding a hero role model</a:t>
          </a:r>
        </a:p>
      </dsp:txBody>
      <dsp:txXfrm>
        <a:off x="4463382" y="4186422"/>
        <a:ext cx="1531853" cy="726618"/>
      </dsp:txXfrm>
    </dsp:sp>
    <dsp:sp modelId="{A3D9EC00-7C4D-B741-9933-6E728D701B60}">
      <dsp:nvSpPr>
        <dsp:cNvPr id="0" name=""/>
        <dsp:cNvSpPr/>
      </dsp:nvSpPr>
      <dsp:spPr>
        <a:xfrm>
          <a:off x="2532317" y="4147114"/>
          <a:ext cx="1610469" cy="805234"/>
        </a:xfrm>
        <a:prstGeom prst="roundRect">
          <a:avLst/>
        </a:prstGeom>
        <a:solidFill>
          <a:srgbClr val="AE6AFF"/>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a:solidFill>
                <a:srgbClr val="000000"/>
              </a:solidFill>
            </a:rPr>
            <a:t>Skills &amp; training</a:t>
          </a:r>
        </a:p>
      </dsp:txBody>
      <dsp:txXfrm>
        <a:off x="2571625" y="4186422"/>
        <a:ext cx="1531853" cy="726618"/>
      </dsp:txXfrm>
    </dsp:sp>
    <dsp:sp modelId="{1BE9E104-9DD7-4545-8E89-84FB0432C92E}">
      <dsp:nvSpPr>
        <dsp:cNvPr id="0" name=""/>
        <dsp:cNvSpPr/>
      </dsp:nvSpPr>
      <dsp:spPr>
        <a:xfrm>
          <a:off x="1352826" y="2668079"/>
          <a:ext cx="1610469" cy="805234"/>
        </a:xfrm>
        <a:prstGeom prst="roundRect">
          <a:avLst/>
        </a:prstGeom>
        <a:solidFill>
          <a:srgbClr val="AE6AFF"/>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a:solidFill>
                <a:srgbClr val="000000"/>
              </a:solidFill>
            </a:rPr>
            <a:t>Defining purpose</a:t>
          </a:r>
        </a:p>
      </dsp:txBody>
      <dsp:txXfrm>
        <a:off x="1392134" y="2707387"/>
        <a:ext cx="1531853" cy="726618"/>
      </dsp:txXfrm>
    </dsp:sp>
    <dsp:sp modelId="{A8E04511-5A7D-BA41-9B36-E35FC468BD2F}">
      <dsp:nvSpPr>
        <dsp:cNvPr id="0" name=""/>
        <dsp:cNvSpPr/>
      </dsp:nvSpPr>
      <dsp:spPr>
        <a:xfrm>
          <a:off x="1773781" y="823752"/>
          <a:ext cx="1610469" cy="805234"/>
        </a:xfrm>
        <a:prstGeom prst="roundRect">
          <a:avLst/>
        </a:prstGeom>
        <a:solidFill>
          <a:srgbClr val="AE6AFF"/>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a:solidFill>
                <a:srgbClr val="000000"/>
              </a:solidFill>
            </a:rPr>
            <a:t>Becoming a Superhero IRL</a:t>
          </a:r>
        </a:p>
      </dsp:txBody>
      <dsp:txXfrm>
        <a:off x="1813089" y="863060"/>
        <a:ext cx="1531853" cy="72661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461AC3D-E230-0A44-9462-15703332DB75}">
      <dsp:nvSpPr>
        <dsp:cNvPr id="0" name=""/>
        <dsp:cNvSpPr/>
      </dsp:nvSpPr>
      <dsp:spPr>
        <a:xfrm>
          <a:off x="1727348" y="-31099"/>
          <a:ext cx="5112164" cy="5112164"/>
        </a:xfrm>
        <a:prstGeom prst="circularArrow">
          <a:avLst>
            <a:gd name="adj1" fmla="val 5544"/>
            <a:gd name="adj2" fmla="val 330680"/>
            <a:gd name="adj3" fmla="val 14499019"/>
            <a:gd name="adj4" fmla="val 16959821"/>
            <a:gd name="adj5" fmla="val 5757"/>
          </a:avLst>
        </a:prstGeom>
        <a:solidFill>
          <a:schemeClr val="accent1">
            <a:tint val="40000"/>
            <a:hueOff val="0"/>
            <a:satOff val="0"/>
            <a:lumOff val="0"/>
            <a:alphaOff val="0"/>
          </a:schemeClr>
        </a:solid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A2D8AB5F-1D71-9A4A-9EAC-0F9303AB8D78}">
      <dsp:nvSpPr>
        <dsp:cNvPr id="0" name=""/>
        <dsp:cNvSpPr/>
      </dsp:nvSpPr>
      <dsp:spPr>
        <a:xfrm>
          <a:off x="3478195" y="2950"/>
          <a:ext cx="1610469" cy="805234"/>
        </a:xfrm>
        <a:prstGeom prst="roundRect">
          <a:avLst/>
        </a:prstGeom>
        <a:solidFill>
          <a:srgbClr val="AE6AFF"/>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a:solidFill>
                <a:schemeClr val="tx1"/>
              </a:solidFill>
            </a:rPr>
            <a:t>Origin Story</a:t>
          </a:r>
        </a:p>
      </dsp:txBody>
      <dsp:txXfrm>
        <a:off x="3517503" y="42258"/>
        <a:ext cx="1531853" cy="726618"/>
      </dsp:txXfrm>
    </dsp:sp>
    <dsp:sp modelId="{20A669DE-310C-D24E-A2AC-FDAB7E8C664F}">
      <dsp:nvSpPr>
        <dsp:cNvPr id="0" name=""/>
        <dsp:cNvSpPr/>
      </dsp:nvSpPr>
      <dsp:spPr>
        <a:xfrm>
          <a:off x="5182609" y="823752"/>
          <a:ext cx="1610469" cy="805234"/>
        </a:xfrm>
        <a:prstGeom prst="roundRect">
          <a:avLst/>
        </a:prstGeom>
        <a:solidFill>
          <a:srgbClr val="AE6AFF"/>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a:solidFill>
                <a:srgbClr val="000000"/>
              </a:solidFill>
            </a:rPr>
            <a:t>Monsters</a:t>
          </a:r>
        </a:p>
      </dsp:txBody>
      <dsp:txXfrm>
        <a:off x="5221917" y="863060"/>
        <a:ext cx="1531853" cy="726618"/>
      </dsp:txXfrm>
    </dsp:sp>
    <dsp:sp modelId="{0A0E85F5-0711-734D-82E6-FBC379C806CE}">
      <dsp:nvSpPr>
        <dsp:cNvPr id="0" name=""/>
        <dsp:cNvSpPr/>
      </dsp:nvSpPr>
      <dsp:spPr>
        <a:xfrm>
          <a:off x="5603565" y="2668079"/>
          <a:ext cx="1610469" cy="805234"/>
        </a:xfrm>
        <a:prstGeom prst="roundRect">
          <a:avLst/>
        </a:prstGeom>
        <a:solidFill>
          <a:srgbClr val="AE6AFF"/>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a:solidFill>
                <a:srgbClr val="000000"/>
              </a:solidFill>
            </a:rPr>
            <a:t>Setbacks &amp; hopelessmess</a:t>
          </a:r>
        </a:p>
      </dsp:txBody>
      <dsp:txXfrm>
        <a:off x="5642873" y="2707387"/>
        <a:ext cx="1531853" cy="726618"/>
      </dsp:txXfrm>
    </dsp:sp>
    <dsp:sp modelId="{A77BE5BD-EE9E-3C4B-8C91-2FEF0490F82F}">
      <dsp:nvSpPr>
        <dsp:cNvPr id="0" name=""/>
        <dsp:cNvSpPr/>
      </dsp:nvSpPr>
      <dsp:spPr>
        <a:xfrm>
          <a:off x="4424074" y="4147114"/>
          <a:ext cx="1610469" cy="805234"/>
        </a:xfrm>
        <a:prstGeom prst="roundRect">
          <a:avLst/>
        </a:prstGeom>
        <a:solidFill>
          <a:srgbClr val="AE6AFF"/>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a:solidFill>
                <a:srgbClr val="000000"/>
              </a:solidFill>
            </a:rPr>
            <a:t>Finding a hero role model</a:t>
          </a:r>
        </a:p>
      </dsp:txBody>
      <dsp:txXfrm>
        <a:off x="4463382" y="4186422"/>
        <a:ext cx="1531853" cy="726618"/>
      </dsp:txXfrm>
    </dsp:sp>
    <dsp:sp modelId="{A3D9EC00-7C4D-B741-9933-6E728D701B60}">
      <dsp:nvSpPr>
        <dsp:cNvPr id="0" name=""/>
        <dsp:cNvSpPr/>
      </dsp:nvSpPr>
      <dsp:spPr>
        <a:xfrm>
          <a:off x="2532317" y="4147114"/>
          <a:ext cx="1610469" cy="805234"/>
        </a:xfrm>
        <a:prstGeom prst="roundRect">
          <a:avLst/>
        </a:prstGeom>
        <a:solidFill>
          <a:srgbClr val="AE6AFF"/>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a:solidFill>
                <a:srgbClr val="000000"/>
              </a:solidFill>
            </a:rPr>
            <a:t>Skills &amp; training</a:t>
          </a:r>
        </a:p>
      </dsp:txBody>
      <dsp:txXfrm>
        <a:off x="2571625" y="4186422"/>
        <a:ext cx="1531853" cy="726618"/>
      </dsp:txXfrm>
    </dsp:sp>
    <dsp:sp modelId="{1BE9E104-9DD7-4545-8E89-84FB0432C92E}">
      <dsp:nvSpPr>
        <dsp:cNvPr id="0" name=""/>
        <dsp:cNvSpPr/>
      </dsp:nvSpPr>
      <dsp:spPr>
        <a:xfrm>
          <a:off x="1352826" y="2668079"/>
          <a:ext cx="1610469" cy="805234"/>
        </a:xfrm>
        <a:prstGeom prst="roundRect">
          <a:avLst/>
        </a:prstGeom>
        <a:solidFill>
          <a:srgbClr val="AE6AFF"/>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a:solidFill>
                <a:srgbClr val="000000"/>
              </a:solidFill>
            </a:rPr>
            <a:t>Defining purpose</a:t>
          </a:r>
        </a:p>
      </dsp:txBody>
      <dsp:txXfrm>
        <a:off x="1392134" y="2707387"/>
        <a:ext cx="1531853" cy="726618"/>
      </dsp:txXfrm>
    </dsp:sp>
    <dsp:sp modelId="{A8E04511-5A7D-BA41-9B36-E35FC468BD2F}">
      <dsp:nvSpPr>
        <dsp:cNvPr id="0" name=""/>
        <dsp:cNvSpPr/>
      </dsp:nvSpPr>
      <dsp:spPr>
        <a:xfrm>
          <a:off x="1773781" y="823752"/>
          <a:ext cx="1610469" cy="805234"/>
        </a:xfrm>
        <a:prstGeom prst="roundRect">
          <a:avLst/>
        </a:prstGeom>
        <a:solidFill>
          <a:srgbClr val="AE6AFF"/>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a:solidFill>
                <a:srgbClr val="000000"/>
              </a:solidFill>
            </a:rPr>
            <a:t>Becoming a Superhero IRL</a:t>
          </a:r>
        </a:p>
      </dsp:txBody>
      <dsp:txXfrm>
        <a:off x="1813089" y="863060"/>
        <a:ext cx="1531853" cy="726618"/>
      </dsp:txXfrm>
    </dsp:sp>
  </dsp:spTree>
</dsp:drawing>
</file>

<file path=ppt/diagrams/layout1.xml><?xml version="1.0" encoding="utf-8"?>
<dgm:layoutDef xmlns:dgm="http://schemas.openxmlformats.org/drawingml/2006/diagram" xmlns:a="http://schemas.openxmlformats.org/drawingml/2006/main" uniqueId="urn:microsoft.com/office/officeart/2005/8/layout/cycle3">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connRout" val="longCurve"/>
                <dgm:param type="begPts" val="midR"/>
                <dgm:param type="endPts" val="midL"/>
                <dgm:param type="dstNode" val="node1"/>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connRout" val="longCurve"/>
                <dgm:param type="begPts" val="midL"/>
                <dgm:param type="endPts" val="midR"/>
                <dgm:param type="dstNode" val="node1"/>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connRout" val="longCurve"/>
                      <dgm:param type="begPts" val="midR"/>
                      <dgm:param type="endPts" val="midL"/>
                      <dgm:param type="dstNode" val="nodeFirstNode"/>
                    </dgm:alg>
                  </dgm:if>
                  <dgm:else name="Name15">
                    <dgm:alg type="conn">
                      <dgm:param type="connRout" val="longCurve"/>
                      <dgm:param type="begPts" val="midL"/>
                      <dgm:param type="endPts" val="midR"/>
                      <dgm:param type="dstNode" val="nodeFirstNode"/>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layout2.xml><?xml version="1.0" encoding="utf-8"?>
<dgm:layoutDef xmlns:dgm="http://schemas.openxmlformats.org/drawingml/2006/diagram" xmlns:a="http://schemas.openxmlformats.org/drawingml/2006/main" uniqueId="urn:microsoft.com/office/officeart/2005/8/layout/cycle3">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connRout" val="longCurve"/>
                <dgm:param type="begPts" val="midR"/>
                <dgm:param type="endPts" val="midL"/>
                <dgm:param type="dstNode" val="node1"/>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connRout" val="longCurve"/>
                <dgm:param type="begPts" val="midL"/>
                <dgm:param type="endPts" val="midR"/>
                <dgm:param type="dstNode" val="node1"/>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connRout" val="longCurve"/>
                      <dgm:param type="begPts" val="midR"/>
                      <dgm:param type="endPts" val="midL"/>
                      <dgm:param type="dstNode" val="nodeFirstNode"/>
                    </dgm:alg>
                  </dgm:if>
                  <dgm:else name="Name15">
                    <dgm:alg type="conn">
                      <dgm:param type="connRout" val="longCurve"/>
                      <dgm:param type="begPts" val="midL"/>
                      <dgm:param type="endPts" val="midR"/>
                      <dgm:param type="dstNode" val="nodeFirstNode"/>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4FC1D48-0564-1A4E-B5A6-3498CC913C32}" type="datetimeFigureOut">
              <a:rPr lang="en-US" smtClean="0"/>
              <a:t>7/2/20</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F1EE591-439C-4949-957B-BD0424AD03FD}" type="slidenum">
              <a:rPr lang="en-US" smtClean="0"/>
              <a:t>‹#›</a:t>
            </a:fld>
            <a:endParaRPr lang="en-US"/>
          </a:p>
        </p:txBody>
      </p:sp>
    </p:spTree>
    <p:extLst>
      <p:ext uri="{BB962C8B-B14F-4D97-AF65-F5344CB8AC3E}">
        <p14:creationId xmlns:p14="http://schemas.microsoft.com/office/powerpoint/2010/main" val="3016003562"/>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X-Men</a:t>
            </a:r>
            <a:r>
              <a:rPr lang="en-US" baseline="0" dirty="0"/>
              <a:t> are a group of mutants that all have some special abilities, like being able to walk through walls or read people’s minds or having </a:t>
            </a:r>
            <a:r>
              <a:rPr lang="en-US" baseline="0" dirty="0" err="1"/>
              <a:t>superstrength</a:t>
            </a:r>
            <a:r>
              <a:rPr lang="en-US" baseline="0" dirty="0"/>
              <a:t>. Sounds pretty cool, right? Well, not many of them felt that way.</a:t>
            </a:r>
            <a:endParaRPr lang="en-US" dirty="0"/>
          </a:p>
        </p:txBody>
      </p:sp>
      <p:sp>
        <p:nvSpPr>
          <p:cNvPr id="4" name="Slide Number Placeholder 3"/>
          <p:cNvSpPr>
            <a:spLocks noGrp="1"/>
          </p:cNvSpPr>
          <p:nvPr>
            <p:ph type="sldNum" sz="quarter" idx="10"/>
          </p:nvPr>
        </p:nvSpPr>
        <p:spPr/>
        <p:txBody>
          <a:bodyPr/>
          <a:lstStyle/>
          <a:p>
            <a:fld id="{5363EB48-C3C5-2046-B3CC-95320D34EA72}" type="slidenum">
              <a:rPr lang="en-US" smtClean="0"/>
              <a:t>12</a:t>
            </a:fld>
            <a:endParaRPr lang="en-US"/>
          </a:p>
        </p:txBody>
      </p:sp>
    </p:spTree>
    <p:extLst>
      <p:ext uri="{BB962C8B-B14F-4D97-AF65-F5344CB8AC3E}">
        <p14:creationId xmlns:p14="http://schemas.microsoft.com/office/powerpoint/2010/main" val="29687014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HP: story of wizard boy… some wizards aren’t so nice, like Draco</a:t>
            </a:r>
            <a:r>
              <a:rPr lang="en-US" baseline="0" dirty="0"/>
              <a:t> </a:t>
            </a:r>
            <a:r>
              <a:rPr lang="en-US" baseline="0" dirty="0" err="1"/>
              <a:t>Malfoy</a:t>
            </a:r>
            <a:r>
              <a:rPr lang="en-US" baseline="0" dirty="0"/>
              <a:t> here, who is calling another student a Mudblood, which means “dirty blood.” This is a derogatory word toward witches and wizards born to non-magical parents and is meant as a painful insult</a:t>
            </a:r>
            <a:endParaRPr lang="en-US" dirty="0"/>
          </a:p>
        </p:txBody>
      </p:sp>
      <p:sp>
        <p:nvSpPr>
          <p:cNvPr id="4" name="Slide Number Placeholder 3"/>
          <p:cNvSpPr>
            <a:spLocks noGrp="1"/>
          </p:cNvSpPr>
          <p:nvPr>
            <p:ph type="sldNum" sz="quarter" idx="10"/>
          </p:nvPr>
        </p:nvSpPr>
        <p:spPr/>
        <p:txBody>
          <a:bodyPr/>
          <a:lstStyle/>
          <a:p>
            <a:fld id="{5363EB48-C3C5-2046-B3CC-95320D34EA72}" type="slidenum">
              <a:rPr lang="en-US" smtClean="0"/>
              <a:t>27</a:t>
            </a:fld>
            <a:endParaRPr lang="en-US"/>
          </a:p>
        </p:txBody>
      </p:sp>
    </p:spTree>
    <p:extLst>
      <p:ext uri="{BB962C8B-B14F-4D97-AF65-F5344CB8AC3E}">
        <p14:creationId xmlns:p14="http://schemas.microsoft.com/office/powerpoint/2010/main" val="40508886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err="1"/>
              <a:t>Vezzali</a:t>
            </a:r>
            <a:r>
              <a:rPr lang="en-US" dirty="0"/>
              <a:t> et al 2014:</a:t>
            </a:r>
            <a:r>
              <a:rPr lang="en-US" baseline="0" dirty="0"/>
              <a:t> **</a:t>
            </a:r>
            <a:r>
              <a:rPr lang="en-US" b="1" u="sng" baseline="0" dirty="0"/>
              <a:t>RTC**</a:t>
            </a:r>
            <a:r>
              <a:rPr lang="en-US" baseline="0" dirty="0"/>
              <a:t>: researchers asked high school children to read passages from Harry Potter, either related or unrelated to prejudice, those that read the passages related to prejudice demonstrated more compassionate attitude </a:t>
            </a:r>
            <a:r>
              <a:rPr lang="en-US" baseline="0" dirty="0" err="1"/>
              <a:t>twd</a:t>
            </a:r>
            <a:r>
              <a:rPr lang="en-US" baseline="0" dirty="0"/>
              <a:t> stigmatized groups (LGBT, immigrants)</a:t>
            </a:r>
            <a:endParaRPr lang="en-US" dirty="0"/>
          </a:p>
          <a:p>
            <a:endParaRPr lang="en-US" dirty="0"/>
          </a:p>
        </p:txBody>
      </p:sp>
      <p:sp>
        <p:nvSpPr>
          <p:cNvPr id="4" name="Slide Number Placeholder 3"/>
          <p:cNvSpPr>
            <a:spLocks noGrp="1"/>
          </p:cNvSpPr>
          <p:nvPr>
            <p:ph type="sldNum" sz="quarter" idx="10"/>
          </p:nvPr>
        </p:nvSpPr>
        <p:spPr/>
        <p:txBody>
          <a:bodyPr/>
          <a:lstStyle/>
          <a:p>
            <a:fld id="{5363EB48-C3C5-2046-B3CC-95320D34EA72}" type="slidenum">
              <a:rPr lang="en-US" smtClean="0"/>
              <a:t>28</a:t>
            </a:fld>
            <a:endParaRPr lang="en-US"/>
          </a:p>
        </p:txBody>
      </p:sp>
    </p:spTree>
    <p:extLst>
      <p:ext uri="{BB962C8B-B14F-4D97-AF65-F5344CB8AC3E}">
        <p14:creationId xmlns:p14="http://schemas.microsoft.com/office/powerpoint/2010/main" val="32226601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In 1984 and 1985 Marvel released two comics about Spider-Man, commissioned by the National Committee for Prevention of Child Abuse (NCPCA), who discovers that a little boy was sexually abused by his teenage babysitter and shares with him his own story of being sexually abused by a young man he became friends with. He is later able to tell his aunt and uncle about this. The boy is later able to report the incident to his parents with Spider-Man’s help. In another story, a little girl runs away because she was sexually abused by her father and her mother refuses to believe her. The girl later becomes a part of the Power Pack Kids in the later Power Pack Kids comics. In late 1980s over 16 million copies were distributed throughout the US. </a:t>
            </a:r>
          </a:p>
          <a:p>
            <a:r>
              <a:rPr lang="en-US" sz="1200" kern="1200" dirty="0">
                <a:solidFill>
                  <a:schemeClr val="tx1"/>
                </a:solidFill>
                <a:effectLst/>
                <a:latin typeface="+mn-lt"/>
                <a:ea typeface="+mn-ea"/>
                <a:cs typeface="+mn-cs"/>
              </a:rPr>
              <a:t>In a research study, 73 children from grades 2-6 were shown the comic. Most reported being anxious afterward, realizing that it could happen to them too. One of the boys reported that the comics depicted exactly what he experienced in terms of being molested by a teenage neighbor. The boy reported that having had the comic earlier would have helped him understand that he had the right to tell his mother about the abuse and would have given him the courage to do so. </a:t>
            </a:r>
          </a:p>
          <a:p>
            <a:endParaRPr lang="en-US" dirty="0"/>
          </a:p>
        </p:txBody>
      </p:sp>
      <p:sp>
        <p:nvSpPr>
          <p:cNvPr id="4" name="Slide Number Placeholder 3"/>
          <p:cNvSpPr>
            <a:spLocks noGrp="1"/>
          </p:cNvSpPr>
          <p:nvPr>
            <p:ph type="sldNum" sz="quarter" idx="10"/>
          </p:nvPr>
        </p:nvSpPr>
        <p:spPr/>
        <p:txBody>
          <a:bodyPr/>
          <a:lstStyle/>
          <a:p>
            <a:fld id="{1FF1D731-4B7C-0247-AB42-4004392D2158}" type="slidenum">
              <a:rPr lang="en-US" smtClean="0"/>
              <a:t>32</a:t>
            </a:fld>
            <a:endParaRPr lang="en-US"/>
          </a:p>
        </p:txBody>
      </p:sp>
    </p:spTree>
    <p:extLst>
      <p:ext uri="{BB962C8B-B14F-4D97-AF65-F5344CB8AC3E}">
        <p14:creationId xmlns:p14="http://schemas.microsoft.com/office/powerpoint/2010/main" val="6272682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In 1984 and 1985 Marvel released two comics about Spider-Man, commissioned by the National Committee for Prevention of Child Abuse (NCPCA), who discovers that a little boy was sexually abused by his teenage babysitter and shares with him his own story of being sexually abused by a young man he became friends with. He is later able to tell his aunt and uncle about this. The boy is later able to report the incident to his parents with Spider-Man’s help. In another story, a little girl runs away because she was sexually abused by her father and her mother refuses to believe her. The girl later becomes a part of the Power Pack Kids in the later Power Pack Kids comics. In late 1980s over 16 million copies were distributed throughout the US. </a:t>
            </a:r>
          </a:p>
          <a:p>
            <a:r>
              <a:rPr lang="en-US" sz="1200" kern="1200" dirty="0">
                <a:solidFill>
                  <a:schemeClr val="tx1"/>
                </a:solidFill>
                <a:effectLst/>
                <a:latin typeface="+mn-lt"/>
                <a:ea typeface="+mn-ea"/>
                <a:cs typeface="+mn-cs"/>
              </a:rPr>
              <a:t>In a research study, 73 children from grades 2-6 were shown the comic. Most reported being anxious afterward, realizing that it could happen to them too. One of the boys reported that the comics depicted exactly what he experienced in terms of being molested by a teenage neighbor. The boy reported that having had the comic earlier would have helped him understand that he had the right to tell his mother about the abuse and would have given him the courage to do so. </a:t>
            </a:r>
          </a:p>
          <a:p>
            <a:endParaRPr lang="en-US" dirty="0"/>
          </a:p>
        </p:txBody>
      </p:sp>
      <p:sp>
        <p:nvSpPr>
          <p:cNvPr id="4" name="Slide Number Placeholder 3"/>
          <p:cNvSpPr>
            <a:spLocks noGrp="1"/>
          </p:cNvSpPr>
          <p:nvPr>
            <p:ph type="sldNum" sz="quarter" idx="10"/>
          </p:nvPr>
        </p:nvSpPr>
        <p:spPr/>
        <p:txBody>
          <a:bodyPr/>
          <a:lstStyle/>
          <a:p>
            <a:fld id="{1FF1D731-4B7C-0247-AB42-4004392D2158}" type="slidenum">
              <a:rPr lang="en-US" smtClean="0"/>
              <a:t>33</a:t>
            </a:fld>
            <a:endParaRPr lang="en-US"/>
          </a:p>
        </p:txBody>
      </p:sp>
    </p:spTree>
    <p:extLst>
      <p:ext uri="{BB962C8B-B14F-4D97-AF65-F5344CB8AC3E}">
        <p14:creationId xmlns:p14="http://schemas.microsoft.com/office/powerpoint/2010/main" val="1530425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FF1D731-4B7C-0247-AB42-4004392D2158}" type="slidenum">
              <a:rPr lang="en-US" smtClean="0"/>
              <a:t>40</a:t>
            </a:fld>
            <a:endParaRPr lang="en-US"/>
          </a:p>
        </p:txBody>
      </p:sp>
    </p:spTree>
    <p:extLst>
      <p:ext uri="{BB962C8B-B14F-4D97-AF65-F5344CB8AC3E}">
        <p14:creationId xmlns:p14="http://schemas.microsoft.com/office/powerpoint/2010/main" val="7381393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495A76A0-9716-3141-9AD6-2F077BCE556C}" type="datetimeFigureOut">
              <a:rPr lang="en-US" smtClean="0"/>
              <a:t>7/2/20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71E47B8-8D52-2046-9A5B-471829603DE9}" type="slidenum">
              <a:rPr lang="en-US" smtClean="0"/>
              <a:t>‹#›</a:t>
            </a:fld>
            <a:endParaRPr lang="en-US"/>
          </a:p>
        </p:txBody>
      </p:sp>
    </p:spTree>
    <p:extLst>
      <p:ext uri="{BB962C8B-B14F-4D97-AF65-F5344CB8AC3E}">
        <p14:creationId xmlns:p14="http://schemas.microsoft.com/office/powerpoint/2010/main" val="40282635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95A76A0-9716-3141-9AD6-2F077BCE556C}" type="datetimeFigureOut">
              <a:rPr lang="en-US" smtClean="0"/>
              <a:t>7/2/20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71E47B8-8D52-2046-9A5B-471829603DE9}" type="slidenum">
              <a:rPr lang="en-US" smtClean="0"/>
              <a:t>‹#›</a:t>
            </a:fld>
            <a:endParaRPr lang="en-US"/>
          </a:p>
        </p:txBody>
      </p:sp>
    </p:spTree>
    <p:extLst>
      <p:ext uri="{BB962C8B-B14F-4D97-AF65-F5344CB8AC3E}">
        <p14:creationId xmlns:p14="http://schemas.microsoft.com/office/powerpoint/2010/main" val="35397935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95A76A0-9716-3141-9AD6-2F077BCE556C}" type="datetimeFigureOut">
              <a:rPr lang="en-US" smtClean="0"/>
              <a:t>7/2/20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71E47B8-8D52-2046-9A5B-471829603DE9}" type="slidenum">
              <a:rPr lang="en-US" smtClean="0"/>
              <a:t>‹#›</a:t>
            </a:fld>
            <a:endParaRPr lang="en-US"/>
          </a:p>
        </p:txBody>
      </p:sp>
    </p:spTree>
    <p:extLst>
      <p:ext uri="{BB962C8B-B14F-4D97-AF65-F5344CB8AC3E}">
        <p14:creationId xmlns:p14="http://schemas.microsoft.com/office/powerpoint/2010/main" val="29435332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95A76A0-9716-3141-9AD6-2F077BCE556C}" type="datetimeFigureOut">
              <a:rPr lang="en-US" smtClean="0"/>
              <a:t>7/2/20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71E47B8-8D52-2046-9A5B-471829603DE9}" type="slidenum">
              <a:rPr lang="en-US" smtClean="0"/>
              <a:t>‹#›</a:t>
            </a:fld>
            <a:endParaRPr lang="en-US"/>
          </a:p>
        </p:txBody>
      </p:sp>
    </p:spTree>
    <p:extLst>
      <p:ext uri="{BB962C8B-B14F-4D97-AF65-F5344CB8AC3E}">
        <p14:creationId xmlns:p14="http://schemas.microsoft.com/office/powerpoint/2010/main" val="42532500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95A76A0-9716-3141-9AD6-2F077BCE556C}" type="datetimeFigureOut">
              <a:rPr lang="en-US" smtClean="0"/>
              <a:t>7/2/20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71E47B8-8D52-2046-9A5B-471829603DE9}" type="slidenum">
              <a:rPr lang="en-US" smtClean="0"/>
              <a:t>‹#›</a:t>
            </a:fld>
            <a:endParaRPr lang="en-US"/>
          </a:p>
        </p:txBody>
      </p:sp>
    </p:spTree>
    <p:extLst>
      <p:ext uri="{BB962C8B-B14F-4D97-AF65-F5344CB8AC3E}">
        <p14:creationId xmlns:p14="http://schemas.microsoft.com/office/powerpoint/2010/main" val="11570153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95A76A0-9716-3141-9AD6-2F077BCE556C}" type="datetimeFigureOut">
              <a:rPr lang="en-US" smtClean="0"/>
              <a:t>7/2/20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71E47B8-8D52-2046-9A5B-471829603DE9}" type="slidenum">
              <a:rPr lang="en-US" smtClean="0"/>
              <a:t>‹#›</a:t>
            </a:fld>
            <a:endParaRPr lang="en-US"/>
          </a:p>
        </p:txBody>
      </p:sp>
    </p:spTree>
    <p:extLst>
      <p:ext uri="{BB962C8B-B14F-4D97-AF65-F5344CB8AC3E}">
        <p14:creationId xmlns:p14="http://schemas.microsoft.com/office/powerpoint/2010/main" val="16048245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95A76A0-9716-3141-9AD6-2F077BCE556C}" type="datetimeFigureOut">
              <a:rPr lang="en-US" smtClean="0"/>
              <a:t>7/2/20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71E47B8-8D52-2046-9A5B-471829603DE9}" type="slidenum">
              <a:rPr lang="en-US" smtClean="0"/>
              <a:t>‹#›</a:t>
            </a:fld>
            <a:endParaRPr lang="en-US"/>
          </a:p>
        </p:txBody>
      </p:sp>
    </p:spTree>
    <p:extLst>
      <p:ext uri="{BB962C8B-B14F-4D97-AF65-F5344CB8AC3E}">
        <p14:creationId xmlns:p14="http://schemas.microsoft.com/office/powerpoint/2010/main" val="16412959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95A76A0-9716-3141-9AD6-2F077BCE556C}" type="datetimeFigureOut">
              <a:rPr lang="en-US" smtClean="0"/>
              <a:t>7/2/20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71E47B8-8D52-2046-9A5B-471829603DE9}" type="slidenum">
              <a:rPr lang="en-US" smtClean="0"/>
              <a:t>‹#›</a:t>
            </a:fld>
            <a:endParaRPr lang="en-US"/>
          </a:p>
        </p:txBody>
      </p:sp>
    </p:spTree>
    <p:extLst>
      <p:ext uri="{BB962C8B-B14F-4D97-AF65-F5344CB8AC3E}">
        <p14:creationId xmlns:p14="http://schemas.microsoft.com/office/powerpoint/2010/main" val="10607755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95A76A0-9716-3141-9AD6-2F077BCE556C}" type="datetimeFigureOut">
              <a:rPr lang="en-US" smtClean="0"/>
              <a:t>7/2/20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71E47B8-8D52-2046-9A5B-471829603DE9}" type="slidenum">
              <a:rPr lang="en-US" smtClean="0"/>
              <a:t>‹#›</a:t>
            </a:fld>
            <a:endParaRPr lang="en-US"/>
          </a:p>
        </p:txBody>
      </p:sp>
    </p:spTree>
    <p:extLst>
      <p:ext uri="{BB962C8B-B14F-4D97-AF65-F5344CB8AC3E}">
        <p14:creationId xmlns:p14="http://schemas.microsoft.com/office/powerpoint/2010/main" val="14812852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95A76A0-9716-3141-9AD6-2F077BCE556C}" type="datetimeFigureOut">
              <a:rPr lang="en-US" smtClean="0"/>
              <a:t>7/2/20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71E47B8-8D52-2046-9A5B-471829603DE9}" type="slidenum">
              <a:rPr lang="en-US" smtClean="0"/>
              <a:t>‹#›</a:t>
            </a:fld>
            <a:endParaRPr lang="en-US"/>
          </a:p>
        </p:txBody>
      </p:sp>
    </p:spTree>
    <p:extLst>
      <p:ext uri="{BB962C8B-B14F-4D97-AF65-F5344CB8AC3E}">
        <p14:creationId xmlns:p14="http://schemas.microsoft.com/office/powerpoint/2010/main" val="33954980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95A76A0-9716-3141-9AD6-2F077BCE556C}" type="datetimeFigureOut">
              <a:rPr lang="en-US" smtClean="0"/>
              <a:t>7/2/20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71E47B8-8D52-2046-9A5B-471829603DE9}" type="slidenum">
              <a:rPr lang="en-US" smtClean="0"/>
              <a:t>‹#›</a:t>
            </a:fld>
            <a:endParaRPr lang="en-US"/>
          </a:p>
        </p:txBody>
      </p:sp>
    </p:spTree>
    <p:extLst>
      <p:ext uri="{BB962C8B-B14F-4D97-AF65-F5344CB8AC3E}">
        <p14:creationId xmlns:p14="http://schemas.microsoft.com/office/powerpoint/2010/main" val="1115807982"/>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95A76A0-9716-3141-9AD6-2F077BCE556C}" type="datetimeFigureOut">
              <a:rPr lang="en-US" smtClean="0"/>
              <a:t>7/2/20</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71E47B8-8D52-2046-9A5B-471829603DE9}" type="slidenum">
              <a:rPr lang="en-US" smtClean="0"/>
              <a:t>‹#›</a:t>
            </a:fld>
            <a:endParaRPr lang="en-US"/>
          </a:p>
        </p:txBody>
      </p:sp>
    </p:spTree>
    <p:extLst>
      <p:ext uri="{BB962C8B-B14F-4D97-AF65-F5344CB8AC3E}">
        <p14:creationId xmlns:p14="http://schemas.microsoft.com/office/powerpoint/2010/main" val="169842658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image" Target="../media/image10.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jpeg"/><Relationship Id="rId3" Type="http://schemas.openxmlformats.org/officeDocument/2006/relationships/image" Target="file:////var/folders/55/ym5t62zx7ln0gtfxrv2m53cr0000gn/T/com.microsoft.Word/WebArchiveCopyPasteTempFiles/1.-Shameik-Moore-lends-his-voice-to-the-lead-character-in-spider-man-into-the-spider-verse-dom-SpiderVerse_mkt_mkp148_publicity_still_final_ykassai-2.jpeg" TargetMode="Externa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png"/></Relationships>
</file>

<file path=ppt/slides/_rels/slide16.xml.rels><?xml version="1.0" encoding="UTF-8" standalone="yes"?>
<Relationships xmlns="http://schemas.openxmlformats.org/package/2006/relationships"><Relationship Id="rId3" Type="http://schemas.microsoft.com/office/2007/relationships/hdphoto" Target="../media/hdphoto1.wdp"/><Relationship Id="rId4" Type="http://schemas.openxmlformats.org/officeDocument/2006/relationships/image" Target="../media/image15.png"/><Relationship Id="rId1" Type="http://schemas.openxmlformats.org/officeDocument/2006/relationships/slideLayout" Target="../slideLayouts/slideLayout7.xml"/><Relationship Id="rId2" Type="http://schemas.openxmlformats.org/officeDocument/2006/relationships/image" Target="../media/image14.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jpeg"/><Relationship Id="rId3" Type="http://schemas.openxmlformats.org/officeDocument/2006/relationships/image" Target="file:////var/folders/55/ym5t62zx7ln0gtfxrv2m53cr0000gn/T/com.microsoft.Word/WebArchiveCopyPasteTempFiles/unnamed.jpg%3fw=780" TargetMode="Externa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1.jpeg"/><Relationship Id="rId4" Type="http://schemas.openxmlformats.org/officeDocument/2006/relationships/image" Target="file:////var/folders/55/ym5t62zx7ln0gtfxrv2m53cr0000gn/T/com.microsoft.Word/WebArchiveCopyPasteTempFiles/images%3fq=tbnANd9GcQMuJdGms6ZIvZcr_ZaxptoUiML7L5B2o7DRtOP_ToCxoXJmXxX" TargetMode="External"/><Relationship Id="rId1" Type="http://schemas.openxmlformats.org/officeDocument/2006/relationships/slideLayout" Target="../slideLayouts/slideLayout4.xml"/><Relationship Id="rId2" Type="http://schemas.openxmlformats.org/officeDocument/2006/relationships/image" Target="../media/image20.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23.gif"/></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24.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jpeg"/><Relationship Id="rId3" Type="http://schemas.microsoft.com/office/2007/relationships/hdphoto" Target="../media/hdphoto2.wdp"/></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7.jp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28.jp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28.jp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diagramLayout" Target="../diagrams/layout1.xml"/><Relationship Id="rId4" Type="http://schemas.openxmlformats.org/officeDocument/2006/relationships/diagramQuickStyle" Target="../diagrams/quickStyle1.xml"/><Relationship Id="rId5" Type="http://schemas.openxmlformats.org/officeDocument/2006/relationships/diagramColors" Target="../diagrams/colors1.xml"/><Relationship Id="rId6" Type="http://schemas.microsoft.com/office/2007/relationships/diagramDrawing" Target="../diagrams/drawing1.xml"/><Relationship Id="rId1" Type="http://schemas.openxmlformats.org/officeDocument/2006/relationships/slideLayout" Target="../slideLayouts/slideLayout2.xml"/><Relationship Id="rId2" Type="http://schemas.openxmlformats.org/officeDocument/2006/relationships/diagramData" Target="../diagrams/data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29.jp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0.png"/><Relationship Id="rId3" Type="http://schemas.microsoft.com/office/2007/relationships/hdphoto" Target="../media/hdphoto3.wdp"/></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1.jpg"/></Relationships>
</file>

<file path=ppt/slides/_rels/slide43.xml.rels><?xml version="1.0" encoding="UTF-8" standalone="yes"?>
<Relationships xmlns="http://schemas.openxmlformats.org/package/2006/relationships"><Relationship Id="rId3" Type="http://schemas.openxmlformats.org/officeDocument/2006/relationships/diagramLayout" Target="../diagrams/layout2.xml"/><Relationship Id="rId4" Type="http://schemas.openxmlformats.org/officeDocument/2006/relationships/diagramQuickStyle" Target="../diagrams/quickStyle2.xml"/><Relationship Id="rId5" Type="http://schemas.openxmlformats.org/officeDocument/2006/relationships/diagramColors" Target="../diagrams/colors2.xml"/><Relationship Id="rId6" Type="http://schemas.microsoft.com/office/2007/relationships/diagramDrawing" Target="../diagrams/drawing2.xml"/><Relationship Id="rId1" Type="http://schemas.openxmlformats.org/officeDocument/2006/relationships/slideLayout" Target="../slideLayouts/slideLayout2.xml"/><Relationship Id="rId2" Type="http://schemas.openxmlformats.org/officeDocument/2006/relationships/diagramData" Target="../diagrams/data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jp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2.png"/></Relationships>
</file>

<file path=ppt/slides/_rels/slide46.xml.rels><?xml version="1.0" encoding="UTF-8" standalone="yes"?>
<Relationships xmlns="http://schemas.openxmlformats.org/package/2006/relationships"><Relationship Id="rId3" Type="http://schemas.openxmlformats.org/officeDocument/2006/relationships/image" Target="../media/image34.jpg"/><Relationship Id="rId4" Type="http://schemas.openxmlformats.org/officeDocument/2006/relationships/image" Target="../media/image35.jpg"/><Relationship Id="rId1" Type="http://schemas.openxmlformats.org/officeDocument/2006/relationships/slideLayout" Target="../slideLayouts/slideLayout2.xml"/><Relationship Id="rId2" Type="http://schemas.openxmlformats.org/officeDocument/2006/relationships/image" Target="../media/image33.jp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6.jp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7.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jp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8.jp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9.jp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0.jp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1.jp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2.jpe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3.jp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4.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5.jpg"/><Relationship Id="rId3" Type="http://schemas.openxmlformats.org/officeDocument/2006/relationships/hyperlink" Target="http://nrs.harvard.edu/urn-3:HUL.InstRepos:9547823" TargetMode="Externa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5.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a:xfrm>
            <a:off x="685800" y="931084"/>
            <a:ext cx="7772400" cy="1470025"/>
          </a:xfrm>
        </p:spPr>
        <p:txBody>
          <a:bodyPr>
            <a:noAutofit/>
          </a:bodyPr>
          <a:lstStyle/>
          <a:p>
            <a:r>
              <a:rPr lang="en-US" sz="3200" b="1" dirty="0"/>
              <a:t>Star Wars, Star Trek, and Harry Potter, Oh My! How we can use stories to help clients recover from PTSD</a:t>
            </a:r>
            <a:r>
              <a:rPr lang="en-US" sz="3200" dirty="0"/>
              <a:t> </a:t>
            </a:r>
            <a:endParaRPr lang="en-US" sz="3200" b="1" dirty="0"/>
          </a:p>
        </p:txBody>
      </p:sp>
      <p:sp>
        <p:nvSpPr>
          <p:cNvPr id="7" name="Subtitle 6"/>
          <p:cNvSpPr>
            <a:spLocks noGrp="1"/>
          </p:cNvSpPr>
          <p:nvPr>
            <p:ph type="subTitle" idx="1"/>
          </p:nvPr>
        </p:nvSpPr>
        <p:spPr>
          <a:xfrm>
            <a:off x="489684" y="3051364"/>
            <a:ext cx="6400800" cy="1752600"/>
          </a:xfrm>
        </p:spPr>
        <p:txBody>
          <a:bodyPr>
            <a:normAutofit fontScale="70000" lnSpcReduction="20000"/>
          </a:bodyPr>
          <a:lstStyle/>
          <a:p>
            <a:r>
              <a:rPr lang="en-US" dirty="0" smtClean="0">
                <a:solidFill>
                  <a:schemeClr val="tx1"/>
                </a:solidFill>
              </a:rPr>
              <a:t>Janina Scarlet, Ph.D. </a:t>
            </a:r>
          </a:p>
          <a:p>
            <a:r>
              <a:rPr lang="en-US" dirty="0" smtClean="0">
                <a:solidFill>
                  <a:schemeClr val="tx1"/>
                </a:solidFill>
              </a:rPr>
              <a:t>Superhero Therapy</a:t>
            </a:r>
          </a:p>
          <a:p>
            <a:endParaRPr lang="en-US" dirty="0">
              <a:solidFill>
                <a:schemeClr val="tx1"/>
              </a:solidFill>
            </a:endParaRPr>
          </a:p>
          <a:p>
            <a:r>
              <a:rPr lang="en-US" dirty="0" smtClean="0">
                <a:solidFill>
                  <a:schemeClr val="tx1"/>
                </a:solidFill>
              </a:rPr>
              <a:t>Chase Masterson</a:t>
            </a:r>
          </a:p>
          <a:p>
            <a:r>
              <a:rPr lang="en-US" dirty="0" smtClean="0">
                <a:solidFill>
                  <a:schemeClr val="tx1"/>
                </a:solidFill>
              </a:rPr>
              <a:t>Pop Culture Hero Coalition</a:t>
            </a:r>
            <a:endParaRPr lang="en-US" dirty="0">
              <a:solidFill>
                <a:schemeClr val="tx1"/>
              </a:solidFill>
            </a:endParaRPr>
          </a:p>
        </p:txBody>
      </p:sp>
      <p:pic>
        <p:nvPicPr>
          <p:cNvPr id="8" name="Picture 7" descr="Yoda.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31843" y="4140226"/>
            <a:ext cx="3712157" cy="2538460"/>
          </a:xfrm>
          <a:prstGeom prst="rect">
            <a:avLst/>
          </a:prstGeom>
        </p:spPr>
      </p:pic>
    </p:spTree>
    <p:extLst>
      <p:ext uri="{BB962C8B-B14F-4D97-AF65-F5344CB8AC3E}">
        <p14:creationId xmlns:p14="http://schemas.microsoft.com/office/powerpoint/2010/main" val="1051428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hapter 01 image 04.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87448" y="1046485"/>
            <a:ext cx="6130915" cy="5811516"/>
          </a:xfrm>
          <a:prstGeom prst="rect">
            <a:avLst/>
          </a:prstGeom>
        </p:spPr>
      </p:pic>
      <p:sp>
        <p:nvSpPr>
          <p:cNvPr id="2" name="Title 1"/>
          <p:cNvSpPr>
            <a:spLocks noGrp="1"/>
          </p:cNvSpPr>
          <p:nvPr>
            <p:ph type="title"/>
          </p:nvPr>
        </p:nvSpPr>
        <p:spPr>
          <a:xfrm>
            <a:off x="717292" y="274638"/>
            <a:ext cx="7969507" cy="771846"/>
          </a:xfrm>
        </p:spPr>
        <p:txBody>
          <a:bodyPr/>
          <a:lstStyle/>
          <a:p>
            <a:r>
              <a:rPr lang="en-US" dirty="0" smtClean="0"/>
              <a:t>Abuse, Assault, and Bullying</a:t>
            </a:r>
            <a:endParaRPr lang="en-US" dirty="0"/>
          </a:p>
        </p:txBody>
      </p:sp>
    </p:spTree>
    <p:extLst>
      <p:ext uri="{BB962C8B-B14F-4D97-AF65-F5344CB8AC3E}">
        <p14:creationId xmlns:p14="http://schemas.microsoft.com/office/powerpoint/2010/main" val="2910104612"/>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71846"/>
          </a:xfrm>
        </p:spPr>
        <p:txBody>
          <a:bodyPr/>
          <a:lstStyle/>
          <a:p>
            <a:r>
              <a:rPr lang="en-US" dirty="0" smtClean="0"/>
              <a:t>PTSD</a:t>
            </a:r>
            <a:endParaRPr lang="en-US" dirty="0"/>
          </a:p>
        </p:txBody>
      </p:sp>
      <p:pic>
        <p:nvPicPr>
          <p:cNvPr id="4" name="Content Placeholder 3" descr="PTSD.jpg"/>
          <p:cNvPicPr>
            <a:picLocks noGrp="1" noChangeAspect="1"/>
          </p:cNvPicPr>
          <p:nvPr>
            <p:ph idx="1"/>
          </p:nvPr>
        </p:nvPicPr>
        <p:blipFill rotWithShape="1">
          <a:blip r:embed="rId2">
            <a:extLst>
              <a:ext uri="{28A0092B-C50C-407E-A947-70E740481C1C}">
                <a14:useLocalDpi xmlns:a14="http://schemas.microsoft.com/office/drawing/2010/main" val="0"/>
              </a:ext>
            </a:extLst>
          </a:blip>
          <a:srcRect l="368" r="-422"/>
          <a:stretch/>
        </p:blipFill>
        <p:spPr>
          <a:xfrm>
            <a:off x="1574294" y="1145041"/>
            <a:ext cx="5892596" cy="5712959"/>
          </a:xfrm>
        </p:spPr>
      </p:pic>
    </p:spTree>
    <p:extLst>
      <p:ext uri="{BB962C8B-B14F-4D97-AF65-F5344CB8AC3E}">
        <p14:creationId xmlns:p14="http://schemas.microsoft.com/office/powerpoint/2010/main" val="3731591422"/>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2" descr="X-Men-2000-poster.jpg"/>
          <p:cNvPicPr>
            <a:picLocks noGrp="1" noChangeAspect="1"/>
          </p:cNvPicPr>
          <p:nvPr>
            <p:ph idx="1"/>
          </p:nvPr>
        </p:nvPicPr>
        <p:blipFill rotWithShape="1">
          <a:blip r:embed="rId3">
            <a:extLst>
              <a:ext uri="{28A0092B-C50C-407E-A947-70E740481C1C}">
                <a14:useLocalDpi xmlns:a14="http://schemas.microsoft.com/office/drawing/2010/main" val="0"/>
              </a:ext>
            </a:extLst>
          </a:blip>
          <a:srcRect l="-213" r="-213"/>
          <a:stretch/>
        </p:blipFill>
        <p:spPr>
          <a:xfrm>
            <a:off x="-1" y="0"/>
            <a:ext cx="9182973" cy="6858000"/>
          </a:xfrm>
        </p:spPr>
      </p:pic>
    </p:spTree>
    <p:extLst>
      <p:ext uri="{BB962C8B-B14F-4D97-AF65-F5344CB8AC3E}">
        <p14:creationId xmlns:p14="http://schemas.microsoft.com/office/powerpoint/2010/main" val="3440910041"/>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Post-Traumatic Growth</a:t>
            </a:r>
          </a:p>
        </p:txBody>
      </p:sp>
      <p:pic>
        <p:nvPicPr>
          <p:cNvPr id="4" name="Content Placeholder 3" descr="Storm-Ororo-Munroe-wallpapers-x-men-31690257-1920-1080.jpg"/>
          <p:cNvPicPr>
            <a:picLocks noGrp="1" noChangeAspect="1"/>
          </p:cNvPicPr>
          <p:nvPr>
            <p:ph idx="1"/>
          </p:nvPr>
        </p:nvPicPr>
        <p:blipFill>
          <a:blip r:embed="rId2">
            <a:extLst>
              <a:ext uri="{28A0092B-C50C-407E-A947-70E740481C1C}">
                <a14:useLocalDpi xmlns:a14="http://schemas.microsoft.com/office/drawing/2010/main" val="0"/>
              </a:ext>
            </a:extLst>
          </a:blip>
          <a:srcRect t="1115" b="1115"/>
          <a:stretch>
            <a:fillRect/>
          </a:stretch>
        </p:blipFill>
        <p:spPr/>
      </p:pic>
    </p:spTree>
    <p:extLst>
      <p:ext uri="{BB962C8B-B14F-4D97-AF65-F5344CB8AC3E}">
        <p14:creationId xmlns:p14="http://schemas.microsoft.com/office/powerpoint/2010/main" val="1101241297"/>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1490" y="365125"/>
            <a:ext cx="3840085" cy="1692794"/>
          </a:xfrm>
        </p:spPr>
        <p:txBody>
          <a:bodyPr>
            <a:normAutofit/>
          </a:bodyPr>
          <a:lstStyle/>
          <a:p>
            <a:r>
              <a:rPr lang="en-US"/>
              <a:t>Why Superhero Therapy?</a:t>
            </a:r>
            <a:r>
              <a:rPr lang="en-US" dirty="0"/>
              <a:t>	</a:t>
            </a:r>
          </a:p>
        </p:txBody>
      </p:sp>
      <p:sp>
        <p:nvSpPr>
          <p:cNvPr id="3" name="Content Placeholder 2"/>
          <p:cNvSpPr>
            <a:spLocks noGrp="1"/>
          </p:cNvSpPr>
          <p:nvPr>
            <p:ph idx="1"/>
          </p:nvPr>
        </p:nvSpPr>
        <p:spPr>
          <a:xfrm>
            <a:off x="491490" y="2575034"/>
            <a:ext cx="3840085" cy="3462228"/>
          </a:xfrm>
        </p:spPr>
        <p:txBody>
          <a:bodyPr>
            <a:normAutofit/>
          </a:bodyPr>
          <a:lstStyle/>
          <a:p>
            <a:r>
              <a:rPr lang="en-US" sz="2800" dirty="0"/>
              <a:t>During most difficult times, people feel </a:t>
            </a:r>
            <a:r>
              <a:rPr lang="en-US" sz="2800" dirty="0" smtClean="0"/>
              <a:t>alone</a:t>
            </a:r>
          </a:p>
          <a:p>
            <a:r>
              <a:rPr lang="en-US" sz="2800" dirty="0" smtClean="0"/>
              <a:t>Especially when facing PTSD</a:t>
            </a:r>
            <a:endParaRPr lang="en-US" sz="2800" dirty="0"/>
          </a:p>
        </p:txBody>
      </p:sp>
      <p:pic>
        <p:nvPicPr>
          <p:cNvPr id="5" name="Picture 16" descr="Related image">
            <a:extLst>
              <a:ext uri="{FF2B5EF4-FFF2-40B4-BE49-F238E27FC236}">
                <a16:creationId xmlns:a16="http://schemas.microsoft.com/office/drawing/2014/main" xmlns="" id="{39EB00D4-3322-0943-ABFE-548122AB9853}"/>
              </a:ext>
            </a:extLst>
          </p:cNvPr>
          <p:cNvPicPr>
            <a:picLocks noChangeAspect="1" noChangeArrowheads="1"/>
          </p:cNvPicPr>
          <p:nvPr/>
        </p:nvPicPr>
        <p:blipFill rotWithShape="1">
          <a:blip r:embed="rId2" r:link="rId3">
            <a:extLst>
              <a:ext uri="{28A0092B-C50C-407E-A947-70E740481C1C}">
                <a14:useLocalDpi xmlns:a14="http://schemas.microsoft.com/office/drawing/2010/main" val="0"/>
              </a:ext>
            </a:extLst>
          </a:blip>
          <a:srcRect l="13362" r="39862" b="-1"/>
          <a:stretch>
            <a:fillRect/>
          </a:stretch>
        </p:blipFill>
        <p:spPr bwMode="auto">
          <a:xfrm>
            <a:off x="4409136" y="10"/>
            <a:ext cx="4734863" cy="6857987"/>
          </a:xfrm>
          <a:custGeom>
            <a:avLst/>
            <a:gdLst>
              <a:gd name="connsiteX0" fmla="*/ 65565 w 6313150"/>
              <a:gd name="connsiteY0" fmla="*/ 0 h 6857997"/>
              <a:gd name="connsiteX1" fmla="*/ 6313150 w 6313150"/>
              <a:gd name="connsiteY1" fmla="*/ 0 h 6857997"/>
              <a:gd name="connsiteX2" fmla="*/ 6313150 w 6313150"/>
              <a:gd name="connsiteY2" fmla="*/ 6857997 h 6857997"/>
              <a:gd name="connsiteX3" fmla="*/ 3293946 w 6313150"/>
              <a:gd name="connsiteY3" fmla="*/ 6857997 h 6857997"/>
              <a:gd name="connsiteX4" fmla="*/ 3235857 w 6313150"/>
              <a:gd name="connsiteY4" fmla="*/ 6823061 h 6857997"/>
              <a:gd name="connsiteX5" fmla="*/ 0 w 6313150"/>
              <a:gd name="connsiteY5" fmla="*/ 951803 h 6857997"/>
              <a:gd name="connsiteX6" fmla="*/ 31536 w 6313150"/>
              <a:gd name="connsiteY6" fmla="*/ 285771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a:noFill/>
          <a:extLst>
            <a:ext uri="{909E8E84-426E-40dd-AFC4-6F175D3DCCD1}">
              <a14:hiddenFill xmlns:a14="http://schemas.microsoft.com/office/drawing/2010/main">
                <a:solidFill>
                  <a:srgbClr val="FFFFFF"/>
                </a:solidFill>
              </a14:hiddenFill>
            </a:ext>
          </a:extLst>
        </p:spPr>
      </p:pic>
      <p:sp>
        <p:nvSpPr>
          <p:cNvPr id="4" name="Rectangle 2">
            <a:extLst>
              <a:ext uri="{FF2B5EF4-FFF2-40B4-BE49-F238E27FC236}">
                <a16:creationId xmlns:a16="http://schemas.microsoft.com/office/drawing/2014/main" xmlns="" id="{C5375915-E5F3-EC44-A07D-7D0D2E582D1A}"/>
              </a:ext>
            </a:extLst>
          </p:cNvPr>
          <p:cNvSpPr>
            <a:spLocks noChangeArrowheads="1"/>
          </p:cNvSpPr>
          <p:nvPr/>
        </p:nvSpPr>
        <p:spPr bwMode="auto">
          <a:xfrm flipV="1">
            <a:off x="0" y="-1"/>
            <a:ext cx="4828171"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Tree>
    <p:extLst>
      <p:ext uri="{BB962C8B-B14F-4D97-AF65-F5344CB8AC3E}">
        <p14:creationId xmlns:p14="http://schemas.microsoft.com/office/powerpoint/2010/main" val="363893950"/>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pain of disconnection</a:t>
            </a:r>
          </a:p>
        </p:txBody>
      </p:sp>
      <p:sp>
        <p:nvSpPr>
          <p:cNvPr id="3" name="Content Placeholder 2"/>
          <p:cNvSpPr>
            <a:spLocks noGrp="1"/>
          </p:cNvSpPr>
          <p:nvPr>
            <p:ph idx="1"/>
          </p:nvPr>
        </p:nvSpPr>
        <p:spPr/>
        <p:txBody>
          <a:bodyPr/>
          <a:lstStyle/>
          <a:p>
            <a:r>
              <a:rPr lang="en-US" dirty="0"/>
              <a:t>Sometimes worse in social situations</a:t>
            </a:r>
          </a:p>
          <a:p>
            <a:r>
              <a:rPr lang="en-US" dirty="0"/>
              <a:t>Incongruency = </a:t>
            </a:r>
            <a:r>
              <a:rPr lang="en-US" dirty="0" smtClean="0"/>
              <a:t>Disconnection = SHAME</a:t>
            </a:r>
            <a:endParaRPr lang="en-US" dirty="0"/>
          </a:p>
          <a:p>
            <a:endParaRPr lang="en-US" dirty="0"/>
          </a:p>
        </p:txBody>
      </p:sp>
      <p:pic>
        <p:nvPicPr>
          <p:cNvPr id="5" name="Picture 4" descr="Zoo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65756" y="2840262"/>
            <a:ext cx="5724930" cy="3713229"/>
          </a:xfrm>
          <a:prstGeom prst="rect">
            <a:avLst/>
          </a:prstGeom>
        </p:spPr>
      </p:pic>
    </p:spTree>
    <p:extLst>
      <p:ext uri="{BB962C8B-B14F-4D97-AF65-F5344CB8AC3E}">
        <p14:creationId xmlns:p14="http://schemas.microsoft.com/office/powerpoint/2010/main" val="3582197204"/>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hame monster.jpg"/>
          <p:cNvPicPr>
            <a:picLocks noChangeAspect="1"/>
          </p:cNvPicPr>
          <p:nvPr/>
        </p:nvPicPr>
        <p:blipFill>
          <a:blip r:embed="rId2">
            <a:extLst>
              <a:ext uri="{BEBA8EAE-BF5A-486C-A8C5-ECC9F3942E4B}">
                <a14:imgProps xmlns:a14="http://schemas.microsoft.com/office/drawing/2010/main">
                  <a14:imgLayer r:embed="rId3">
                    <a14:imgEffect>
                      <a14:backgroundRemoval t="0" b="99452" l="0" r="100000"/>
                    </a14:imgEffect>
                  </a14:imgLayer>
                </a14:imgProps>
              </a:ext>
              <a:ext uri="{28A0092B-C50C-407E-A947-70E740481C1C}">
                <a14:useLocalDpi xmlns:a14="http://schemas.microsoft.com/office/drawing/2010/main" val="0"/>
              </a:ext>
            </a:extLst>
          </a:blip>
          <a:stretch>
            <a:fillRect/>
          </a:stretch>
        </p:blipFill>
        <p:spPr>
          <a:xfrm>
            <a:off x="987138" y="1059797"/>
            <a:ext cx="3342409" cy="4812542"/>
          </a:xfrm>
          <a:prstGeom prst="rect">
            <a:avLst/>
          </a:prstGeom>
        </p:spPr>
      </p:pic>
      <p:pic>
        <p:nvPicPr>
          <p:cNvPr id="4" name="Picture 3" descr="shame guilt.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29546" y="2462430"/>
            <a:ext cx="3681913" cy="1627908"/>
          </a:xfrm>
          <a:prstGeom prst="rect">
            <a:avLst/>
          </a:prstGeom>
        </p:spPr>
      </p:pic>
    </p:spTree>
    <p:extLst>
      <p:ext uri="{BB962C8B-B14F-4D97-AF65-F5344CB8AC3E}">
        <p14:creationId xmlns:p14="http://schemas.microsoft.com/office/powerpoint/2010/main" val="1824635794"/>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FB47843-6DEC-FD4C-A213-7C685E67CD39}"/>
              </a:ext>
            </a:extLst>
          </p:cNvPr>
          <p:cNvSpPr>
            <a:spLocks noGrp="1"/>
          </p:cNvSpPr>
          <p:nvPr>
            <p:ph type="title"/>
          </p:nvPr>
        </p:nvSpPr>
        <p:spPr>
          <a:xfrm>
            <a:off x="491490" y="365125"/>
            <a:ext cx="3840085" cy="1692794"/>
          </a:xfrm>
        </p:spPr>
        <p:txBody>
          <a:bodyPr>
            <a:normAutofit/>
          </a:bodyPr>
          <a:lstStyle/>
          <a:p>
            <a:r>
              <a:rPr lang="en-US" dirty="0" err="1"/>
              <a:t>Brene</a:t>
            </a:r>
            <a:r>
              <a:rPr lang="en-US" dirty="0"/>
              <a:t> Brown’s Research</a:t>
            </a:r>
          </a:p>
        </p:txBody>
      </p:sp>
      <p:sp>
        <p:nvSpPr>
          <p:cNvPr id="3" name="Content Placeholder 2">
            <a:extLst>
              <a:ext uri="{FF2B5EF4-FFF2-40B4-BE49-F238E27FC236}">
                <a16:creationId xmlns:a16="http://schemas.microsoft.com/office/drawing/2014/main" xmlns="" id="{C0BE6C8F-B6AB-D244-8EAC-D44D15493AFB}"/>
              </a:ext>
            </a:extLst>
          </p:cNvPr>
          <p:cNvSpPr>
            <a:spLocks noGrp="1"/>
          </p:cNvSpPr>
          <p:nvPr>
            <p:ph idx="1"/>
          </p:nvPr>
        </p:nvSpPr>
        <p:spPr>
          <a:xfrm>
            <a:off x="491490" y="2575034"/>
            <a:ext cx="3840085" cy="3462228"/>
          </a:xfrm>
        </p:spPr>
        <p:txBody>
          <a:bodyPr>
            <a:normAutofit/>
          </a:bodyPr>
          <a:lstStyle/>
          <a:p>
            <a:pPr>
              <a:lnSpc>
                <a:spcPct val="90000"/>
              </a:lnSpc>
            </a:pPr>
            <a:r>
              <a:rPr lang="en-US" sz="2400" dirty="0"/>
              <a:t>“</a:t>
            </a:r>
            <a:r>
              <a:rPr lang="en-US" sz="2400" i="1" dirty="0"/>
              <a:t>We deny our loneliness. We feel shame around being lonely even when it’s caused by grief, loss, or heartbreak</a:t>
            </a:r>
            <a:r>
              <a:rPr lang="en-US" sz="2400" dirty="0"/>
              <a:t>”   </a:t>
            </a:r>
          </a:p>
          <a:p>
            <a:pPr lvl="1">
              <a:lnSpc>
                <a:spcPct val="90000"/>
              </a:lnSpc>
            </a:pPr>
            <a:r>
              <a:rPr lang="en-US" sz="2000" i="1" dirty="0" err="1"/>
              <a:t>Brené</a:t>
            </a:r>
            <a:r>
              <a:rPr lang="en-US" sz="2000" i="1" dirty="0"/>
              <a:t> Brown</a:t>
            </a:r>
          </a:p>
          <a:p>
            <a:pPr>
              <a:lnSpc>
                <a:spcPct val="90000"/>
              </a:lnSpc>
            </a:pPr>
            <a:endParaRPr lang="en-US" sz="1600" i="1" dirty="0"/>
          </a:p>
          <a:p>
            <a:pPr>
              <a:lnSpc>
                <a:spcPct val="90000"/>
              </a:lnSpc>
            </a:pPr>
            <a:endParaRPr lang="en-US" sz="1600" i="1" dirty="0"/>
          </a:p>
          <a:p>
            <a:pPr lvl="1">
              <a:lnSpc>
                <a:spcPct val="90000"/>
              </a:lnSpc>
            </a:pPr>
            <a:r>
              <a:rPr lang="en-US" sz="2400" dirty="0"/>
              <a:t>The less we talk about it, the more we feel it</a:t>
            </a:r>
          </a:p>
          <a:p>
            <a:pPr>
              <a:lnSpc>
                <a:spcPct val="90000"/>
              </a:lnSpc>
            </a:pPr>
            <a:endParaRPr lang="en-US" sz="1600" dirty="0"/>
          </a:p>
        </p:txBody>
      </p:sp>
      <p:pic>
        <p:nvPicPr>
          <p:cNvPr id="4099" name="Picture 2" descr="Related image">
            <a:extLst>
              <a:ext uri="{FF2B5EF4-FFF2-40B4-BE49-F238E27FC236}">
                <a16:creationId xmlns:a16="http://schemas.microsoft.com/office/drawing/2014/main" xmlns="" id="{B5A446A8-69C9-514A-8BE1-466704714DCF}"/>
              </a:ext>
            </a:extLst>
          </p:cNvPr>
          <p:cNvPicPr>
            <a:picLocks noChangeAspect="1" noChangeArrowheads="1"/>
          </p:cNvPicPr>
          <p:nvPr/>
        </p:nvPicPr>
        <p:blipFill rotWithShape="1">
          <a:blip r:embed="rId2" r:link="rId3">
            <a:extLst>
              <a:ext uri="{28A0092B-C50C-407E-A947-70E740481C1C}">
                <a14:useLocalDpi xmlns:a14="http://schemas.microsoft.com/office/drawing/2010/main" val="0"/>
              </a:ext>
            </a:extLst>
          </a:blip>
          <a:srcRect l="36337" r="34838" b="1"/>
          <a:stretch>
            <a:fillRect/>
          </a:stretch>
        </p:blipFill>
        <p:spPr bwMode="auto">
          <a:xfrm>
            <a:off x="4409136" y="10"/>
            <a:ext cx="4734863" cy="6857987"/>
          </a:xfrm>
          <a:custGeom>
            <a:avLst/>
            <a:gdLst>
              <a:gd name="connsiteX0" fmla="*/ 65565 w 6313150"/>
              <a:gd name="connsiteY0" fmla="*/ 0 h 6857997"/>
              <a:gd name="connsiteX1" fmla="*/ 6313150 w 6313150"/>
              <a:gd name="connsiteY1" fmla="*/ 0 h 6857997"/>
              <a:gd name="connsiteX2" fmla="*/ 6313150 w 6313150"/>
              <a:gd name="connsiteY2" fmla="*/ 6857997 h 6857997"/>
              <a:gd name="connsiteX3" fmla="*/ 3293946 w 6313150"/>
              <a:gd name="connsiteY3" fmla="*/ 6857997 h 6857997"/>
              <a:gd name="connsiteX4" fmla="*/ 3235857 w 6313150"/>
              <a:gd name="connsiteY4" fmla="*/ 6823061 h 6857997"/>
              <a:gd name="connsiteX5" fmla="*/ 0 w 6313150"/>
              <a:gd name="connsiteY5" fmla="*/ 951803 h 6857997"/>
              <a:gd name="connsiteX6" fmla="*/ 31536 w 6313150"/>
              <a:gd name="connsiteY6" fmla="*/ 285771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xmlns="" id="{B7E88398-8656-B244-9F24-D1F33786037F}"/>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Tree>
    <p:extLst>
      <p:ext uri="{BB962C8B-B14F-4D97-AF65-F5344CB8AC3E}">
        <p14:creationId xmlns:p14="http://schemas.microsoft.com/office/powerpoint/2010/main" val="222444220"/>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8111" y="735752"/>
            <a:ext cx="8229600" cy="1143000"/>
          </a:xfrm>
        </p:spPr>
        <p:txBody>
          <a:bodyPr>
            <a:normAutofit fontScale="90000"/>
          </a:bodyPr>
          <a:lstStyle/>
          <a:p>
            <a:r>
              <a:rPr lang="en-US" dirty="0">
                <a:solidFill>
                  <a:srgbClr val="000000"/>
                </a:solidFill>
              </a:rPr>
              <a:t>Potential Triggers for Shame</a:t>
            </a:r>
            <a:br>
              <a:rPr lang="en-US" dirty="0">
                <a:solidFill>
                  <a:srgbClr val="000000"/>
                </a:solidFill>
              </a:rPr>
            </a:br>
            <a:r>
              <a:rPr lang="en-US" sz="3100" dirty="0">
                <a:solidFill>
                  <a:srgbClr val="000000"/>
                </a:solidFill>
              </a:rPr>
              <a:t>Experiences of Not Fitting In related to:</a:t>
            </a:r>
          </a:p>
        </p:txBody>
      </p:sp>
      <p:sp>
        <p:nvSpPr>
          <p:cNvPr id="3" name="Content Placeholder 2"/>
          <p:cNvSpPr>
            <a:spLocks noGrp="1"/>
          </p:cNvSpPr>
          <p:nvPr>
            <p:ph sz="half" idx="1"/>
          </p:nvPr>
        </p:nvSpPr>
        <p:spPr>
          <a:xfrm>
            <a:off x="457200" y="2179320"/>
            <a:ext cx="4038600" cy="4514992"/>
          </a:xfrm>
        </p:spPr>
        <p:txBody>
          <a:bodyPr>
            <a:normAutofit/>
          </a:bodyPr>
          <a:lstStyle/>
          <a:p>
            <a:r>
              <a:rPr lang="en-US" dirty="0"/>
              <a:t>Appearance</a:t>
            </a:r>
          </a:p>
          <a:p>
            <a:r>
              <a:rPr lang="en-US" dirty="0">
                <a:solidFill>
                  <a:srgbClr val="000000"/>
                </a:solidFill>
              </a:rPr>
              <a:t>Body Image</a:t>
            </a:r>
          </a:p>
          <a:p>
            <a:r>
              <a:rPr lang="en-US" dirty="0">
                <a:solidFill>
                  <a:srgbClr val="000000"/>
                </a:solidFill>
              </a:rPr>
              <a:t>Money</a:t>
            </a:r>
          </a:p>
          <a:p>
            <a:r>
              <a:rPr lang="en-US" dirty="0">
                <a:solidFill>
                  <a:srgbClr val="000000"/>
                </a:solidFill>
              </a:rPr>
              <a:t>Mental health</a:t>
            </a:r>
          </a:p>
          <a:p>
            <a:r>
              <a:rPr lang="en-US" dirty="0">
                <a:solidFill>
                  <a:srgbClr val="000000"/>
                </a:solidFill>
              </a:rPr>
              <a:t>Physical health</a:t>
            </a:r>
          </a:p>
          <a:p>
            <a:r>
              <a:rPr lang="en-US" dirty="0">
                <a:solidFill>
                  <a:srgbClr val="000000"/>
                </a:solidFill>
              </a:rPr>
              <a:t>Addiction</a:t>
            </a:r>
          </a:p>
          <a:p>
            <a:r>
              <a:rPr lang="en-US" dirty="0">
                <a:solidFill>
                  <a:srgbClr val="000000"/>
                </a:solidFill>
              </a:rPr>
              <a:t>Homelessness</a:t>
            </a:r>
          </a:p>
        </p:txBody>
      </p:sp>
      <p:sp>
        <p:nvSpPr>
          <p:cNvPr id="4" name="Content Placeholder 3"/>
          <p:cNvSpPr>
            <a:spLocks noGrp="1"/>
          </p:cNvSpPr>
          <p:nvPr>
            <p:ph sz="half" idx="2"/>
          </p:nvPr>
        </p:nvSpPr>
        <p:spPr>
          <a:xfrm>
            <a:off x="3589019" y="2268925"/>
            <a:ext cx="5554981" cy="3984977"/>
          </a:xfrm>
        </p:spPr>
        <p:txBody>
          <a:bodyPr>
            <a:normAutofit/>
          </a:bodyPr>
          <a:lstStyle/>
          <a:p>
            <a:r>
              <a:rPr lang="en-US" dirty="0">
                <a:solidFill>
                  <a:srgbClr val="000000"/>
                </a:solidFill>
              </a:rPr>
              <a:t>Sexual orientation</a:t>
            </a:r>
          </a:p>
          <a:p>
            <a:r>
              <a:rPr lang="en-US" dirty="0">
                <a:solidFill>
                  <a:srgbClr val="000000"/>
                </a:solidFill>
              </a:rPr>
              <a:t>Gender identity</a:t>
            </a:r>
          </a:p>
          <a:p>
            <a:r>
              <a:rPr lang="en-US" dirty="0">
                <a:solidFill>
                  <a:srgbClr val="000000"/>
                </a:solidFill>
              </a:rPr>
              <a:t>Religion/Cultural identity</a:t>
            </a:r>
          </a:p>
          <a:p>
            <a:r>
              <a:rPr lang="en-US" dirty="0">
                <a:solidFill>
                  <a:srgbClr val="000000"/>
                </a:solidFill>
              </a:rPr>
              <a:t>Surviving/experiencing trauma</a:t>
            </a:r>
          </a:p>
          <a:p>
            <a:r>
              <a:rPr lang="en-US" dirty="0">
                <a:solidFill>
                  <a:srgbClr val="000000"/>
                </a:solidFill>
              </a:rPr>
              <a:t>Race/ethnicity</a:t>
            </a:r>
          </a:p>
          <a:p>
            <a:r>
              <a:rPr lang="en-US" dirty="0">
                <a:solidFill>
                  <a:srgbClr val="000000"/>
                </a:solidFill>
              </a:rPr>
              <a:t>Divorce</a:t>
            </a:r>
          </a:p>
          <a:p>
            <a:r>
              <a:rPr lang="en-US" dirty="0">
                <a:solidFill>
                  <a:srgbClr val="000000"/>
                </a:solidFill>
              </a:rPr>
              <a:t>Incarceration</a:t>
            </a:r>
          </a:p>
          <a:p>
            <a:endParaRPr lang="en-US" dirty="0">
              <a:solidFill>
                <a:srgbClr val="000000"/>
              </a:solidFill>
            </a:endParaRPr>
          </a:p>
        </p:txBody>
      </p:sp>
      <p:sp>
        <p:nvSpPr>
          <p:cNvPr id="5" name="Rectangle 2">
            <a:extLst>
              <a:ext uri="{FF2B5EF4-FFF2-40B4-BE49-F238E27FC236}">
                <a16:creationId xmlns:a16="http://schemas.microsoft.com/office/drawing/2014/main" xmlns="" id="{585E1960-14B4-4C4C-8863-311DEA163587}"/>
              </a:ext>
            </a:extLst>
          </p:cNvPr>
          <p:cNvSpPr>
            <a:spLocks noChangeArrowheads="1"/>
          </p:cNvSpPr>
          <p:nvPr/>
        </p:nvSpPr>
        <p:spPr bwMode="auto">
          <a:xfrm flipV="1">
            <a:off x="4892106" y="2572059"/>
            <a:ext cx="3855589"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Tree>
    <p:extLst>
      <p:ext uri="{BB962C8B-B14F-4D97-AF65-F5344CB8AC3E}">
        <p14:creationId xmlns:p14="http://schemas.microsoft.com/office/powerpoint/2010/main" val="3229585537"/>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How shame shows up in mental health</a:t>
            </a:r>
          </a:p>
        </p:txBody>
      </p:sp>
      <p:pic>
        <p:nvPicPr>
          <p:cNvPr id="4" name="Content Placeholder 3" descr="Shame alone.jpg"/>
          <p:cNvPicPr>
            <a:picLocks noGrp="1" noChangeAspect="1"/>
          </p:cNvPicPr>
          <p:nvPr>
            <p:ph idx="1"/>
          </p:nvPr>
        </p:nvPicPr>
        <p:blipFill>
          <a:blip r:embed="rId2">
            <a:extLst>
              <a:ext uri="{28A0092B-C50C-407E-A947-70E740481C1C}">
                <a14:useLocalDpi xmlns:a14="http://schemas.microsoft.com/office/drawing/2010/main" val="0"/>
              </a:ext>
            </a:extLst>
          </a:blip>
          <a:srcRect t="8678" b="8678"/>
          <a:stretch>
            <a:fillRect/>
          </a:stretch>
        </p:blipFill>
        <p:spPr>
          <a:prstGeom prst="rect">
            <a:avLst/>
          </a:prstGeom>
        </p:spPr>
      </p:pic>
    </p:spTree>
    <p:extLst>
      <p:ext uri="{BB962C8B-B14F-4D97-AF65-F5344CB8AC3E}">
        <p14:creationId xmlns:p14="http://schemas.microsoft.com/office/powerpoint/2010/main" val="2592873135"/>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le 1"/>
          <p:cNvSpPr>
            <a:spLocks noGrp="1"/>
          </p:cNvSpPr>
          <p:nvPr>
            <p:ph type="title"/>
          </p:nvPr>
        </p:nvSpPr>
        <p:spPr/>
        <p:txBody>
          <a:bodyPr/>
          <a:lstStyle/>
          <a:p>
            <a:r>
              <a:rPr lang="en-US" dirty="0">
                <a:latin typeface="Calibri" charset="0"/>
              </a:rPr>
              <a:t>Superman: Clinical Application</a:t>
            </a:r>
          </a:p>
        </p:txBody>
      </p:sp>
      <p:sp>
        <p:nvSpPr>
          <p:cNvPr id="30723" name="Content Placeholder 2"/>
          <p:cNvSpPr>
            <a:spLocks noGrp="1"/>
          </p:cNvSpPr>
          <p:nvPr>
            <p:ph idx="1"/>
          </p:nvPr>
        </p:nvSpPr>
        <p:spPr>
          <a:xfrm>
            <a:off x="152400" y="1295400"/>
            <a:ext cx="8534400" cy="4830763"/>
          </a:xfrm>
        </p:spPr>
        <p:txBody>
          <a:bodyPr/>
          <a:lstStyle/>
          <a:p>
            <a:pPr>
              <a:defRPr/>
            </a:pPr>
            <a:r>
              <a:rPr lang="en-US" dirty="0">
                <a:latin typeface="Calibri" charset="0"/>
              </a:rPr>
              <a:t>“I wanted to be Superman… I failed”</a:t>
            </a:r>
          </a:p>
          <a:p>
            <a:pPr marL="0" indent="0">
              <a:buNone/>
              <a:defRPr/>
            </a:pPr>
            <a:endParaRPr lang="en-US" dirty="0">
              <a:latin typeface="Calibri" charset="0"/>
            </a:endParaRPr>
          </a:p>
          <a:p>
            <a:pPr>
              <a:defRPr/>
            </a:pPr>
            <a:endParaRPr lang="en-US" dirty="0">
              <a:latin typeface="Calibri" charset="0"/>
            </a:endParaRPr>
          </a:p>
          <a:p>
            <a:pPr marL="0" indent="0">
              <a:buFont typeface="Arial" charset="0"/>
              <a:buNone/>
              <a:defRPr/>
            </a:pPr>
            <a:endParaRPr lang="en-US" dirty="0">
              <a:solidFill>
                <a:srgbClr val="008000"/>
              </a:solidFill>
              <a:latin typeface="Calibri" charset="0"/>
            </a:endParaRPr>
          </a:p>
        </p:txBody>
      </p:sp>
      <p:pic>
        <p:nvPicPr>
          <p:cNvPr id="31748" name="Picture 3" descr="Superman.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419475" y="2286000"/>
            <a:ext cx="5715000" cy="428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54440336"/>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COVID-19 -&gt; Universal grief &amp; Empathic distress</a:t>
            </a:r>
            <a:endParaRPr lang="en-US" dirty="0"/>
          </a:p>
        </p:txBody>
      </p:sp>
      <p:pic>
        <p:nvPicPr>
          <p:cNvPr id="4" name="Content Placeholder 3" descr="Grief.jpg"/>
          <p:cNvPicPr>
            <a:picLocks noGrp="1" noChangeAspect="1"/>
          </p:cNvPicPr>
          <p:nvPr>
            <p:ph idx="1"/>
          </p:nvPr>
        </p:nvPicPr>
        <p:blipFill>
          <a:blip r:embed="rId2">
            <a:extLst>
              <a:ext uri="{28A0092B-C50C-407E-A947-70E740481C1C}">
                <a14:useLocalDpi xmlns:a14="http://schemas.microsoft.com/office/drawing/2010/main" val="0"/>
              </a:ext>
            </a:extLst>
          </a:blip>
          <a:srcRect l="1610" r="1610"/>
          <a:stretch>
            <a:fillRect/>
          </a:stretch>
        </p:blipFill>
        <p:spPr/>
      </p:pic>
    </p:spTree>
    <p:extLst>
      <p:ext uri="{BB962C8B-B14F-4D97-AF65-F5344CB8AC3E}">
        <p14:creationId xmlns:p14="http://schemas.microsoft.com/office/powerpoint/2010/main" val="2215447922"/>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Empathic Distress</a:t>
            </a:r>
            <a:endParaRPr lang="en-US" dirty="0"/>
          </a:p>
        </p:txBody>
      </p:sp>
      <p:sp>
        <p:nvSpPr>
          <p:cNvPr id="3" name="Content Placeholder 2"/>
          <p:cNvSpPr>
            <a:spLocks noGrp="1"/>
          </p:cNvSpPr>
          <p:nvPr>
            <p:ph idx="1"/>
          </p:nvPr>
        </p:nvSpPr>
        <p:spPr>
          <a:xfrm>
            <a:off x="457200" y="1764116"/>
            <a:ext cx="8229600" cy="4362047"/>
          </a:xfrm>
        </p:spPr>
        <p:txBody>
          <a:bodyPr>
            <a:normAutofit fontScale="92500" lnSpcReduction="20000"/>
          </a:bodyPr>
          <a:lstStyle/>
          <a:p>
            <a:pPr fontAlgn="base"/>
            <a:r>
              <a:rPr lang="en-US" dirty="0"/>
              <a:t>Suffering because others are </a:t>
            </a:r>
            <a:r>
              <a:rPr lang="en-US" dirty="0" smtClean="0"/>
              <a:t>suffering</a:t>
            </a:r>
          </a:p>
          <a:p>
            <a:pPr fontAlgn="base"/>
            <a:endParaRPr lang="en-US" dirty="0"/>
          </a:p>
          <a:p>
            <a:pPr fontAlgn="base"/>
            <a:r>
              <a:rPr lang="en-US" dirty="0"/>
              <a:t>Emotional </a:t>
            </a:r>
            <a:r>
              <a:rPr lang="en-US" dirty="0" smtClean="0"/>
              <a:t>burnout</a:t>
            </a:r>
          </a:p>
          <a:p>
            <a:pPr marL="0" indent="0" fontAlgn="base">
              <a:buNone/>
            </a:pPr>
            <a:endParaRPr lang="en-US" dirty="0"/>
          </a:p>
          <a:p>
            <a:pPr fontAlgn="base"/>
            <a:r>
              <a:rPr lang="en-US" dirty="0"/>
              <a:t>The need for self-</a:t>
            </a:r>
            <a:r>
              <a:rPr lang="en-US" dirty="0" smtClean="0"/>
              <a:t>compassion</a:t>
            </a:r>
          </a:p>
          <a:p>
            <a:pPr lvl="1" fontAlgn="base"/>
            <a:endParaRPr lang="en-US" dirty="0"/>
          </a:p>
          <a:p>
            <a:pPr lvl="1" fontAlgn="base"/>
            <a:endParaRPr lang="en-US" dirty="0" smtClean="0"/>
          </a:p>
          <a:p>
            <a:pPr marL="457200" lvl="1" indent="0" fontAlgn="base">
              <a:buNone/>
            </a:pPr>
            <a:endParaRPr lang="en-US" dirty="0"/>
          </a:p>
          <a:p>
            <a:pPr lvl="1" fontAlgn="base"/>
            <a:endParaRPr lang="en-US" dirty="0" smtClean="0"/>
          </a:p>
          <a:p>
            <a:pPr marL="0" lvl="2" indent="0" algn="ctr" fontAlgn="base">
              <a:buNone/>
            </a:pPr>
            <a:r>
              <a:rPr lang="en-GB" dirty="0"/>
              <a:t>(</a:t>
            </a:r>
            <a:r>
              <a:rPr lang="en-GB" dirty="0" err="1"/>
              <a:t>Klimecki</a:t>
            </a:r>
            <a:r>
              <a:rPr lang="en-GB" dirty="0"/>
              <a:t> &amp; Singer, 2012).</a:t>
            </a:r>
            <a:r>
              <a:rPr lang="en-US" dirty="0"/>
              <a:t> </a:t>
            </a:r>
          </a:p>
          <a:p>
            <a:endParaRPr lang="en-US" dirty="0"/>
          </a:p>
        </p:txBody>
      </p:sp>
    </p:spTree>
    <p:extLst>
      <p:ext uri="{BB962C8B-B14F-4D97-AF65-F5344CB8AC3E}">
        <p14:creationId xmlns:p14="http://schemas.microsoft.com/office/powerpoint/2010/main" val="2616020313"/>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337075"/>
            <a:ext cx="3766337" cy="1509931"/>
          </a:xfrm>
        </p:spPr>
        <p:txBody>
          <a:bodyPr>
            <a:normAutofit/>
          </a:bodyPr>
          <a:lstStyle/>
          <a:p>
            <a:r>
              <a:rPr lang="en-US" sz="3500" dirty="0">
                <a:solidFill>
                  <a:srgbClr val="000000"/>
                </a:solidFill>
              </a:rPr>
              <a:t>Social Connection 	</a:t>
            </a:r>
          </a:p>
        </p:txBody>
      </p:sp>
      <p:sp>
        <p:nvSpPr>
          <p:cNvPr id="3" name="Content Placeholder 2"/>
          <p:cNvSpPr>
            <a:spLocks noGrp="1"/>
          </p:cNvSpPr>
          <p:nvPr>
            <p:ph idx="1"/>
          </p:nvPr>
        </p:nvSpPr>
        <p:spPr>
          <a:xfrm>
            <a:off x="3766336" y="4092749"/>
            <a:ext cx="5286223" cy="2413993"/>
          </a:xfrm>
        </p:spPr>
        <p:txBody>
          <a:bodyPr anchor="ctr">
            <a:noAutofit/>
          </a:bodyPr>
          <a:lstStyle/>
          <a:p>
            <a:pPr>
              <a:lnSpc>
                <a:spcPct val="90000"/>
              </a:lnSpc>
            </a:pPr>
            <a:r>
              <a:rPr lang="en-US" sz="2000" dirty="0" smtClean="0">
                <a:solidFill>
                  <a:srgbClr val="000000"/>
                </a:solidFill>
              </a:rPr>
              <a:t>Creates common humanity </a:t>
            </a:r>
            <a:r>
              <a:rPr lang="mr-IN" sz="2000" dirty="0" smtClean="0">
                <a:solidFill>
                  <a:srgbClr val="000000"/>
                </a:solidFill>
              </a:rPr>
              <a:t>–</a:t>
            </a:r>
            <a:r>
              <a:rPr lang="en-US" sz="2000" dirty="0" smtClean="0">
                <a:solidFill>
                  <a:srgbClr val="000000"/>
                </a:solidFill>
              </a:rPr>
              <a:t> we are not alone</a:t>
            </a:r>
          </a:p>
          <a:p>
            <a:pPr>
              <a:lnSpc>
                <a:spcPct val="90000"/>
              </a:lnSpc>
            </a:pPr>
            <a:r>
              <a:rPr lang="en-US" sz="2000" dirty="0" err="1" smtClean="0">
                <a:solidFill>
                  <a:srgbClr val="000000"/>
                </a:solidFill>
              </a:rPr>
              <a:t>Destigmatizes</a:t>
            </a:r>
            <a:r>
              <a:rPr lang="en-US" sz="2000" dirty="0" smtClean="0">
                <a:solidFill>
                  <a:srgbClr val="000000"/>
                </a:solidFill>
              </a:rPr>
              <a:t> the experience</a:t>
            </a:r>
          </a:p>
          <a:p>
            <a:pPr>
              <a:lnSpc>
                <a:spcPct val="90000"/>
              </a:lnSpc>
            </a:pPr>
            <a:r>
              <a:rPr lang="en-US" sz="2000" dirty="0" smtClean="0">
                <a:solidFill>
                  <a:srgbClr val="000000"/>
                </a:solidFill>
              </a:rPr>
              <a:t>Promotes hope</a:t>
            </a:r>
          </a:p>
          <a:p>
            <a:pPr>
              <a:lnSpc>
                <a:spcPct val="90000"/>
              </a:lnSpc>
            </a:pPr>
            <a:r>
              <a:rPr lang="en-US" sz="2000" i="1" dirty="0" smtClean="0">
                <a:solidFill>
                  <a:srgbClr val="000000"/>
                </a:solidFill>
              </a:rPr>
              <a:t>“</a:t>
            </a:r>
            <a:r>
              <a:rPr lang="en-US" sz="2000" i="1" dirty="0">
                <a:solidFill>
                  <a:srgbClr val="000000"/>
                </a:solidFill>
              </a:rPr>
              <a:t>It’s not that misery loves company, it’s that company is the </a:t>
            </a:r>
            <a:r>
              <a:rPr lang="en-US" sz="2000" i="1" dirty="0"/>
              <a:t>antidote to misery”</a:t>
            </a:r>
          </a:p>
          <a:p>
            <a:pPr marL="342900" lvl="1" indent="0">
              <a:lnSpc>
                <a:spcPct val="90000"/>
              </a:lnSpc>
              <a:buNone/>
            </a:pPr>
            <a:r>
              <a:rPr lang="en-US" sz="2000" i="1" dirty="0">
                <a:solidFill>
                  <a:srgbClr val="000000"/>
                </a:solidFill>
              </a:rPr>
              <a:t>- Kristin Neff </a:t>
            </a:r>
          </a:p>
        </p:txBody>
      </p:sp>
      <p:sp>
        <p:nvSpPr>
          <p:cNvPr id="4" name="Rectangle 2">
            <a:extLst>
              <a:ext uri="{FF2B5EF4-FFF2-40B4-BE49-F238E27FC236}">
                <a16:creationId xmlns:a16="http://schemas.microsoft.com/office/drawing/2014/main" xmlns="" id="{A9EA70AF-C2F0-8442-B16C-7052E71916CE}"/>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5" name="Picture 4" descr="Batman.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9144000" cy="4092749"/>
          </a:xfrm>
          <a:prstGeom prst="rect">
            <a:avLst/>
          </a:prstGeom>
        </p:spPr>
      </p:pic>
    </p:spTree>
    <p:extLst>
      <p:ext uri="{BB962C8B-B14F-4D97-AF65-F5344CB8AC3E}">
        <p14:creationId xmlns:p14="http://schemas.microsoft.com/office/powerpoint/2010/main" val="2421313493"/>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Parasocial </a:t>
            </a:r>
            <a:r>
              <a:rPr lang="en-US" dirty="0" smtClean="0"/>
              <a:t>Relationships (PSRs)</a:t>
            </a:r>
            <a:endParaRPr lang="en-US" dirty="0"/>
          </a:p>
        </p:txBody>
      </p:sp>
      <p:sp>
        <p:nvSpPr>
          <p:cNvPr id="3" name="Content Placeholder 2"/>
          <p:cNvSpPr>
            <a:spLocks noGrp="1"/>
          </p:cNvSpPr>
          <p:nvPr>
            <p:ph idx="1"/>
          </p:nvPr>
        </p:nvSpPr>
        <p:spPr/>
        <p:txBody>
          <a:bodyPr/>
          <a:lstStyle/>
          <a:p>
            <a:r>
              <a:rPr lang="en-US" dirty="0" smtClean="0"/>
              <a:t>Serve as Social Surrogates </a:t>
            </a:r>
          </a:p>
          <a:p>
            <a:pPr lvl="1"/>
            <a:r>
              <a:rPr lang="en-US" dirty="0" smtClean="0">
                <a:solidFill>
                  <a:srgbClr val="000000"/>
                </a:solidFill>
              </a:rPr>
              <a:t>Friend</a:t>
            </a:r>
          </a:p>
          <a:p>
            <a:pPr lvl="1"/>
            <a:r>
              <a:rPr lang="en-US" dirty="0" smtClean="0">
                <a:solidFill>
                  <a:srgbClr val="000000"/>
                </a:solidFill>
              </a:rPr>
              <a:t>Family member</a:t>
            </a:r>
          </a:p>
          <a:p>
            <a:pPr lvl="1"/>
            <a:r>
              <a:rPr lang="en-US" dirty="0" smtClean="0">
                <a:solidFill>
                  <a:srgbClr val="000000"/>
                </a:solidFill>
              </a:rPr>
              <a:t>Support group</a:t>
            </a:r>
            <a:r>
              <a:rPr lang="en-US" dirty="0">
                <a:solidFill>
                  <a:srgbClr val="000000"/>
                </a:solidFill>
              </a:rPr>
              <a:t/>
            </a:r>
            <a:br>
              <a:rPr lang="en-US" dirty="0">
                <a:solidFill>
                  <a:srgbClr val="000000"/>
                </a:solidFill>
              </a:rPr>
            </a:br>
            <a:endParaRPr lang="en-US" dirty="0" smtClean="0">
              <a:solidFill>
                <a:srgbClr val="000000"/>
              </a:solidFill>
            </a:endParaRPr>
          </a:p>
        </p:txBody>
      </p:sp>
    </p:spTree>
    <p:extLst>
      <p:ext uri="{BB962C8B-B14F-4D97-AF65-F5344CB8AC3E}">
        <p14:creationId xmlns:p14="http://schemas.microsoft.com/office/powerpoint/2010/main" val="1520890126"/>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solidFill>
                  <a:srgbClr val="FF0000"/>
                </a:solidFill>
              </a:rPr>
              <a:t>PSRs: Reduced </a:t>
            </a:r>
            <a:r>
              <a:rPr lang="en-US" dirty="0">
                <a:solidFill>
                  <a:srgbClr val="FF0000"/>
                </a:solidFill>
              </a:rPr>
              <a:t>Loneliness/Rejection Feelings</a:t>
            </a:r>
          </a:p>
        </p:txBody>
      </p:sp>
      <p:sp>
        <p:nvSpPr>
          <p:cNvPr id="3" name="Content Placeholder 2"/>
          <p:cNvSpPr>
            <a:spLocks noGrp="1"/>
          </p:cNvSpPr>
          <p:nvPr>
            <p:ph idx="1"/>
          </p:nvPr>
        </p:nvSpPr>
        <p:spPr/>
        <p:txBody>
          <a:bodyPr>
            <a:normAutofit/>
          </a:bodyPr>
          <a:lstStyle/>
          <a:p>
            <a:r>
              <a:rPr lang="en-US" dirty="0"/>
              <a:t>When lonely, participants watched favorite TV show (</a:t>
            </a:r>
            <a:r>
              <a:rPr lang="en-US" dirty="0" err="1"/>
              <a:t>eg</a:t>
            </a:r>
            <a:r>
              <a:rPr lang="en-US" dirty="0"/>
              <a:t> FRIENDS) rather than “whatever was on TV” </a:t>
            </a:r>
          </a:p>
          <a:p>
            <a:pPr lvl="1"/>
            <a:r>
              <a:rPr lang="en-US" dirty="0"/>
              <a:t>Not escapism, but a need for connection</a:t>
            </a:r>
          </a:p>
          <a:p>
            <a:pPr marL="457200" lvl="1" indent="0">
              <a:buNone/>
            </a:pPr>
            <a:endParaRPr lang="en-US" dirty="0"/>
          </a:p>
          <a:p>
            <a:r>
              <a:rPr lang="en-US" dirty="0"/>
              <a:t>Watching favorite TV show allowed for participants to feel significantly less lonely </a:t>
            </a:r>
          </a:p>
        </p:txBody>
      </p:sp>
      <p:sp>
        <p:nvSpPr>
          <p:cNvPr id="4" name="Rectangle 3"/>
          <p:cNvSpPr/>
          <p:nvPr/>
        </p:nvSpPr>
        <p:spPr>
          <a:xfrm>
            <a:off x="2285999" y="6126163"/>
            <a:ext cx="5378099" cy="369332"/>
          </a:xfrm>
          <a:prstGeom prst="rect">
            <a:avLst/>
          </a:prstGeom>
        </p:spPr>
        <p:txBody>
          <a:bodyPr wrap="square">
            <a:spAutoFit/>
          </a:bodyPr>
          <a:lstStyle/>
          <a:p>
            <a:r>
              <a:rPr lang="en-US" dirty="0"/>
              <a:t>Derrick, J. E., Gabriel, S., &amp; </a:t>
            </a:r>
            <a:r>
              <a:rPr lang="en-US" dirty="0" err="1"/>
              <a:t>Hugenberg</a:t>
            </a:r>
            <a:r>
              <a:rPr lang="en-US" dirty="0"/>
              <a:t>, K. (2009). </a:t>
            </a:r>
          </a:p>
        </p:txBody>
      </p:sp>
    </p:spTree>
    <p:extLst>
      <p:ext uri="{BB962C8B-B14F-4D97-AF65-F5344CB8AC3E}">
        <p14:creationId xmlns:p14="http://schemas.microsoft.com/office/powerpoint/2010/main" val="1044384421"/>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5842000" cy="1143000"/>
          </a:xfrm>
        </p:spPr>
        <p:txBody>
          <a:bodyPr/>
          <a:lstStyle/>
          <a:p>
            <a:r>
              <a:rPr lang="en-US" dirty="0">
                <a:solidFill>
                  <a:srgbClr val="FF0000"/>
                </a:solidFill>
              </a:rPr>
              <a:t>Superhero Priming</a:t>
            </a:r>
          </a:p>
        </p:txBody>
      </p:sp>
      <p:pic>
        <p:nvPicPr>
          <p:cNvPr id="6" name="Content Placeholder 5" descr="wonder-woman.jpg"/>
          <p:cNvPicPr>
            <a:picLocks noGrp="1" noChangeAspect="1"/>
          </p:cNvPicPr>
          <p:nvPr>
            <p:ph sz="half" idx="1"/>
          </p:nvPr>
        </p:nvPicPr>
        <p:blipFill>
          <a:blip r:embed="rId2">
            <a:extLst>
              <a:ext uri="{28A0092B-C50C-407E-A947-70E740481C1C}">
                <a14:useLocalDpi xmlns:a14="http://schemas.microsoft.com/office/drawing/2010/main" val="0"/>
              </a:ext>
            </a:extLst>
          </a:blip>
          <a:srcRect l="-13082" r="-13082"/>
          <a:stretch>
            <a:fillRect/>
          </a:stretch>
        </p:blipFill>
        <p:spPr/>
      </p:pic>
      <p:sp>
        <p:nvSpPr>
          <p:cNvPr id="5" name="Content Placeholder 4"/>
          <p:cNvSpPr>
            <a:spLocks noGrp="1"/>
          </p:cNvSpPr>
          <p:nvPr>
            <p:ph sz="half" idx="2"/>
          </p:nvPr>
        </p:nvSpPr>
        <p:spPr/>
        <p:txBody>
          <a:bodyPr>
            <a:normAutofit lnSpcReduction="10000"/>
          </a:bodyPr>
          <a:lstStyle/>
          <a:p>
            <a:r>
              <a:rPr lang="en-US" dirty="0">
                <a:solidFill>
                  <a:srgbClr val="FF0000"/>
                </a:solidFill>
              </a:rPr>
              <a:t>Superhero priming </a:t>
            </a:r>
            <a:r>
              <a:rPr lang="en-US" dirty="0"/>
              <a:t>(</a:t>
            </a:r>
            <a:r>
              <a:rPr lang="en-US" dirty="0" err="1"/>
              <a:t>e.g</a:t>
            </a:r>
            <a:r>
              <a:rPr lang="en-US" dirty="0"/>
              <a:t> through pretending to be one or playing VR game) increases helping </a:t>
            </a:r>
            <a:r>
              <a:rPr lang="en-US" dirty="0" err="1"/>
              <a:t>Bx</a:t>
            </a:r>
            <a:r>
              <a:rPr lang="en-US" dirty="0"/>
              <a:t> (</a:t>
            </a:r>
            <a:r>
              <a:rPr lang="en-US" dirty="0" err="1"/>
              <a:t>eg</a:t>
            </a:r>
            <a:r>
              <a:rPr lang="en-US" dirty="0"/>
              <a:t> in pencil drop)</a:t>
            </a:r>
          </a:p>
          <a:p>
            <a:pPr lvl="1"/>
            <a:r>
              <a:rPr lang="en-US" dirty="0"/>
              <a:t>Rosenberg et al (2013)</a:t>
            </a:r>
          </a:p>
          <a:p>
            <a:r>
              <a:rPr lang="en-US" dirty="0">
                <a:solidFill>
                  <a:srgbClr val="FF0000"/>
                </a:solidFill>
              </a:rPr>
              <a:t>Superhero poses </a:t>
            </a:r>
            <a:r>
              <a:rPr lang="en-US" dirty="0"/>
              <a:t>can increase helping </a:t>
            </a:r>
            <a:r>
              <a:rPr lang="en-US" dirty="0" err="1"/>
              <a:t>Bx</a:t>
            </a:r>
            <a:r>
              <a:rPr lang="en-US" dirty="0"/>
              <a:t> (Peña &amp; Chen, 2017) &amp; self-esteem (</a:t>
            </a:r>
            <a:r>
              <a:rPr lang="en-US" dirty="0" err="1"/>
              <a:t>Cuddy</a:t>
            </a:r>
            <a:r>
              <a:rPr lang="en-US" dirty="0"/>
              <a:t> et al, 2015)</a:t>
            </a:r>
          </a:p>
        </p:txBody>
      </p:sp>
      <p:sp>
        <p:nvSpPr>
          <p:cNvPr id="3" name="Rectangle 2">
            <a:extLst>
              <a:ext uri="{FF2B5EF4-FFF2-40B4-BE49-F238E27FC236}">
                <a16:creationId xmlns:a16="http://schemas.microsoft.com/office/drawing/2014/main" xmlns="" id="{DD9CCB11-1188-E74D-B7D8-F324C6206DDA}"/>
              </a:ext>
            </a:extLst>
          </p:cNvPr>
          <p:cNvSpPr>
            <a:spLocks noChangeArrowheads="1"/>
          </p:cNvSpPr>
          <p:nvPr/>
        </p:nvSpPr>
        <p:spPr bwMode="auto">
          <a:xfrm flipV="1">
            <a:off x="5418667" y="982133"/>
            <a:ext cx="5631542"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pic>
        <p:nvPicPr>
          <p:cNvPr id="7169" name="Picture 10" descr="Related image">
            <a:extLst>
              <a:ext uri="{FF2B5EF4-FFF2-40B4-BE49-F238E27FC236}">
                <a16:creationId xmlns:a16="http://schemas.microsoft.com/office/drawing/2014/main" xmlns="" id="{7A4BD070-1FD9-2E4F-A254-D0EF8EF5711B}"/>
              </a:ext>
            </a:extLst>
          </p:cNvPr>
          <p:cNvPicPr>
            <a:picLocks noChangeAspect="1" noChangeArrowheads="1"/>
          </p:cNvPicPr>
          <p:nvPr/>
        </p:nvPicPr>
        <p:blipFill>
          <a:blip r:embed="rId3" r:link="rId4">
            <a:extLst>
              <a:ext uri="{28A0092B-C50C-407E-A947-70E740481C1C}">
                <a14:useLocalDpi xmlns:a14="http://schemas.microsoft.com/office/drawing/2010/main" val="0"/>
              </a:ext>
            </a:extLst>
          </a:blip>
          <a:srcRect/>
          <a:stretch>
            <a:fillRect/>
          </a:stretch>
        </p:blipFill>
        <p:spPr bwMode="auto">
          <a:xfrm>
            <a:off x="6008763" y="274638"/>
            <a:ext cx="1981016" cy="12735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53761218"/>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43245"/>
            <a:ext cx="8229600" cy="1143000"/>
          </a:xfrm>
        </p:spPr>
        <p:txBody>
          <a:bodyPr>
            <a:normAutofit fontScale="90000"/>
          </a:bodyPr>
          <a:lstStyle/>
          <a:p>
            <a:r>
              <a:rPr lang="en-US" dirty="0" smtClean="0"/>
              <a:t>Superhero Priming: </a:t>
            </a:r>
            <a:br>
              <a:rPr lang="en-US" dirty="0" smtClean="0"/>
            </a:br>
            <a:r>
              <a:rPr lang="en-US" dirty="0" smtClean="0"/>
              <a:t>Healthier </a:t>
            </a:r>
            <a:r>
              <a:rPr lang="en-US" dirty="0"/>
              <a:t>Food Choices</a:t>
            </a:r>
          </a:p>
        </p:txBody>
      </p:sp>
      <p:pic>
        <p:nvPicPr>
          <p:cNvPr id="4" name="Content Placeholder 3" descr="batman_eat.jpg"/>
          <p:cNvPicPr>
            <a:picLocks noGrp="1" noChangeAspect="1"/>
          </p:cNvPicPr>
          <p:nvPr>
            <p:ph idx="1"/>
          </p:nvPr>
        </p:nvPicPr>
        <p:blipFill rotWithShape="1">
          <a:blip r:embed="rId2">
            <a:extLst>
              <a:ext uri="{28A0092B-C50C-407E-A947-70E740481C1C}">
                <a14:useLocalDpi xmlns:a14="http://schemas.microsoft.com/office/drawing/2010/main" val="0"/>
              </a:ext>
            </a:extLst>
          </a:blip>
          <a:srcRect l="-909" r="-909"/>
          <a:stretch/>
        </p:blipFill>
        <p:spPr>
          <a:xfrm>
            <a:off x="457200" y="1600200"/>
            <a:ext cx="3001953" cy="4525963"/>
          </a:xfrm>
        </p:spPr>
      </p:pic>
      <p:sp>
        <p:nvSpPr>
          <p:cNvPr id="6" name="TextBox 5"/>
          <p:cNvSpPr txBox="1"/>
          <p:nvPr/>
        </p:nvSpPr>
        <p:spPr>
          <a:xfrm>
            <a:off x="3991609" y="1185423"/>
            <a:ext cx="4695191" cy="5262980"/>
          </a:xfrm>
          <a:prstGeom prst="rect">
            <a:avLst/>
          </a:prstGeom>
          <a:noFill/>
        </p:spPr>
        <p:txBody>
          <a:bodyPr wrap="square" rtlCol="0">
            <a:spAutoFit/>
          </a:bodyPr>
          <a:lstStyle/>
          <a:p>
            <a:pPr marL="285750" indent="-285750">
              <a:buFont typeface="Arial"/>
              <a:buChar char="•"/>
            </a:pPr>
            <a:r>
              <a:rPr lang="en-US" sz="2800" dirty="0"/>
              <a:t>Cornell University</a:t>
            </a:r>
          </a:p>
          <a:p>
            <a:pPr marL="285750" indent="-285750">
              <a:buFont typeface="Arial"/>
              <a:buChar char="•"/>
            </a:pPr>
            <a:r>
              <a:rPr lang="en-US" sz="2800" dirty="0"/>
              <a:t>Children were asked to pick between apples and French fries</a:t>
            </a:r>
          </a:p>
          <a:p>
            <a:pPr marL="285750" indent="-285750">
              <a:buFont typeface="Arial"/>
              <a:buChar char="•"/>
            </a:pPr>
            <a:r>
              <a:rPr lang="en-US" sz="2800" dirty="0"/>
              <a:t>Only 9% chose apples</a:t>
            </a:r>
          </a:p>
          <a:p>
            <a:pPr marL="285750" indent="-285750">
              <a:buFont typeface="Arial"/>
              <a:buChar char="•"/>
            </a:pPr>
            <a:r>
              <a:rPr lang="en-US" sz="2800" dirty="0"/>
              <a:t>When primed with admirable heroes, like Batman, nearly 50% chose apples</a:t>
            </a:r>
          </a:p>
          <a:p>
            <a:endParaRPr lang="en-US" sz="2800" dirty="0"/>
          </a:p>
          <a:p>
            <a:pPr marL="285750" indent="-285750">
              <a:buFont typeface="Arial"/>
              <a:buChar char="•"/>
            </a:pPr>
            <a:r>
              <a:rPr lang="en-US" sz="2800" dirty="0"/>
              <a:t>*Dressing up also helps maintain attention on task</a:t>
            </a:r>
          </a:p>
        </p:txBody>
      </p:sp>
      <p:sp>
        <p:nvSpPr>
          <p:cNvPr id="3" name="TextBox 2"/>
          <p:cNvSpPr txBox="1"/>
          <p:nvPr/>
        </p:nvSpPr>
        <p:spPr>
          <a:xfrm>
            <a:off x="5445161" y="4909879"/>
            <a:ext cx="2169847" cy="369332"/>
          </a:xfrm>
          <a:prstGeom prst="rect">
            <a:avLst/>
          </a:prstGeom>
          <a:noFill/>
        </p:spPr>
        <p:txBody>
          <a:bodyPr wrap="none" rtlCol="0">
            <a:spAutoFit/>
          </a:bodyPr>
          <a:lstStyle/>
          <a:p>
            <a:r>
              <a:rPr lang="en-US" dirty="0" err="1"/>
              <a:t>Wansink</a:t>
            </a:r>
            <a:r>
              <a:rPr lang="en-US" dirty="0"/>
              <a:t> et al. (2012)</a:t>
            </a:r>
          </a:p>
        </p:txBody>
      </p:sp>
      <p:sp>
        <p:nvSpPr>
          <p:cNvPr id="5" name="TextBox 4"/>
          <p:cNvSpPr txBox="1"/>
          <p:nvPr/>
        </p:nvSpPr>
        <p:spPr>
          <a:xfrm>
            <a:off x="4827442" y="6432293"/>
            <a:ext cx="2378814" cy="369332"/>
          </a:xfrm>
          <a:prstGeom prst="rect">
            <a:avLst/>
          </a:prstGeom>
          <a:noFill/>
        </p:spPr>
        <p:txBody>
          <a:bodyPr wrap="none" rtlCol="0">
            <a:spAutoFit/>
          </a:bodyPr>
          <a:lstStyle/>
          <a:p>
            <a:r>
              <a:rPr lang="en-US" dirty="0"/>
              <a:t>White &amp; Carlson (2015)</a:t>
            </a:r>
          </a:p>
        </p:txBody>
      </p:sp>
    </p:spTree>
    <p:extLst>
      <p:ext uri="{BB962C8B-B14F-4D97-AF65-F5344CB8AC3E}">
        <p14:creationId xmlns:p14="http://schemas.microsoft.com/office/powerpoint/2010/main" val="1208342231"/>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Research: HP Boosts Compassion</a:t>
            </a:r>
          </a:p>
        </p:txBody>
      </p:sp>
      <p:pic>
        <p:nvPicPr>
          <p:cNvPr id="4" name="Content Placeholder 3" descr="HP mudblood.gif"/>
          <p:cNvPicPr>
            <a:picLocks noGrp="1" noChangeAspect="1"/>
          </p:cNvPicPr>
          <p:nvPr>
            <p:ph idx="1"/>
          </p:nvPr>
        </p:nvPicPr>
        <p:blipFill>
          <a:blip r:embed="rId3">
            <a:extLst>
              <a:ext uri="{28A0092B-C50C-407E-A947-70E740481C1C}">
                <a14:useLocalDpi xmlns:a14="http://schemas.microsoft.com/office/drawing/2010/main" val="0"/>
              </a:ext>
            </a:extLst>
          </a:blip>
          <a:srcRect t="13336" b="13336"/>
          <a:stretch>
            <a:fillRect/>
          </a:stretch>
        </p:blipFill>
        <p:spPr/>
      </p:pic>
      <p:sp>
        <p:nvSpPr>
          <p:cNvPr id="5" name="Slide Number Placeholder 4"/>
          <p:cNvSpPr>
            <a:spLocks noGrp="1"/>
          </p:cNvSpPr>
          <p:nvPr>
            <p:ph type="sldNum" sz="quarter" idx="12"/>
          </p:nvPr>
        </p:nvSpPr>
        <p:spPr/>
        <p:txBody>
          <a:bodyPr/>
          <a:lstStyle/>
          <a:p>
            <a:fld id="{B71E47B8-8D52-2046-9A5B-471829603DE9}" type="slidenum">
              <a:rPr lang="en-US" smtClean="0"/>
              <a:t>27</a:t>
            </a:fld>
            <a:endParaRPr lang="en-US"/>
          </a:p>
        </p:txBody>
      </p:sp>
    </p:spTree>
    <p:extLst>
      <p:ext uri="{BB962C8B-B14F-4D97-AF65-F5344CB8AC3E}">
        <p14:creationId xmlns:p14="http://schemas.microsoft.com/office/powerpoint/2010/main" val="141435351"/>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Research: HP Boosts Compassion</a:t>
            </a:r>
          </a:p>
        </p:txBody>
      </p:sp>
      <p:pic>
        <p:nvPicPr>
          <p:cNvPr id="4" name="Content Placeholder 3" descr="hermione crying.png"/>
          <p:cNvPicPr>
            <a:picLocks noGrp="1" noChangeAspect="1"/>
          </p:cNvPicPr>
          <p:nvPr>
            <p:ph idx="1"/>
          </p:nvPr>
        </p:nvPicPr>
        <p:blipFill>
          <a:blip r:embed="rId3">
            <a:extLst>
              <a:ext uri="{28A0092B-C50C-407E-A947-70E740481C1C}">
                <a14:useLocalDpi xmlns:a14="http://schemas.microsoft.com/office/drawing/2010/main" val="0"/>
              </a:ext>
            </a:extLst>
          </a:blip>
          <a:srcRect t="209" b="209"/>
          <a:stretch>
            <a:fillRect/>
          </a:stretch>
        </p:blipFill>
        <p:spPr/>
      </p:pic>
      <p:sp>
        <p:nvSpPr>
          <p:cNvPr id="5" name="Slide Number Placeholder 4"/>
          <p:cNvSpPr>
            <a:spLocks noGrp="1"/>
          </p:cNvSpPr>
          <p:nvPr>
            <p:ph type="sldNum" sz="quarter" idx="12"/>
          </p:nvPr>
        </p:nvSpPr>
        <p:spPr/>
        <p:txBody>
          <a:bodyPr/>
          <a:lstStyle/>
          <a:p>
            <a:fld id="{B71E47B8-8D52-2046-9A5B-471829603DE9}" type="slidenum">
              <a:rPr lang="en-US" smtClean="0"/>
              <a:t>28</a:t>
            </a:fld>
            <a:endParaRPr lang="en-US"/>
          </a:p>
        </p:txBody>
      </p:sp>
    </p:spTree>
    <p:extLst>
      <p:ext uri="{BB962C8B-B14F-4D97-AF65-F5344CB8AC3E}">
        <p14:creationId xmlns:p14="http://schemas.microsoft.com/office/powerpoint/2010/main" val="553592550"/>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Title 1"/>
          <p:cNvSpPr>
            <a:spLocks noGrp="1"/>
          </p:cNvSpPr>
          <p:nvPr>
            <p:ph type="title"/>
          </p:nvPr>
        </p:nvSpPr>
        <p:spPr>
          <a:xfrm>
            <a:off x="457200" y="274638"/>
            <a:ext cx="8229600" cy="819516"/>
          </a:xfrm>
        </p:spPr>
        <p:txBody>
          <a:bodyPr>
            <a:noAutofit/>
          </a:bodyPr>
          <a:lstStyle/>
          <a:p>
            <a:r>
              <a:rPr lang="en-US" sz="2800" dirty="0"/>
              <a:t>Exposure Therapy </a:t>
            </a:r>
            <a:r>
              <a:rPr lang="mr-IN" sz="2800" dirty="0"/>
              <a:t>–</a:t>
            </a:r>
            <a:r>
              <a:rPr lang="en-US" sz="2800" dirty="0"/>
              <a:t> Specific Phobia</a:t>
            </a:r>
            <a:br>
              <a:rPr lang="en-US" sz="2800" dirty="0"/>
            </a:br>
            <a:r>
              <a:rPr lang="en-US" sz="2800" dirty="0"/>
              <a:t>Showing Spider-Man videos reduces phobia</a:t>
            </a:r>
            <a:endParaRPr lang="en-US" sz="2800" dirty="0">
              <a:latin typeface="Calibri" charset="0"/>
            </a:endParaRPr>
          </a:p>
        </p:txBody>
      </p:sp>
      <p:pic>
        <p:nvPicPr>
          <p:cNvPr id="58371" name="Content Placeholder 3" descr="Ron spiders.jpg"/>
          <p:cNvPicPr>
            <a:picLocks noGrp="1" noChangeAspect="1"/>
          </p:cNvPicPr>
          <p:nvPr>
            <p:ph idx="1"/>
          </p:nvPr>
        </p:nvPicPr>
        <p:blipFill>
          <a:blip r:embed="rId2">
            <a:extLst>
              <a:ext uri="{28A0092B-C50C-407E-A947-70E740481C1C}">
                <a14:useLocalDpi xmlns:a14="http://schemas.microsoft.com/office/drawing/2010/main" val="0"/>
              </a:ext>
            </a:extLst>
          </a:blip>
          <a:srcRect t="4170" b="4170"/>
          <a:stretch>
            <a:fillRect/>
          </a:stretch>
        </p:blipFill>
        <p:spPr>
          <a:xfrm>
            <a:off x="0" y="1230923"/>
            <a:ext cx="9144000" cy="4883063"/>
          </a:xfrm>
        </p:spPr>
      </p:pic>
      <p:sp>
        <p:nvSpPr>
          <p:cNvPr id="2" name="Rectangle 1"/>
          <p:cNvSpPr/>
          <p:nvPr/>
        </p:nvSpPr>
        <p:spPr>
          <a:xfrm>
            <a:off x="1282496" y="6249349"/>
            <a:ext cx="7047494" cy="369332"/>
          </a:xfrm>
          <a:prstGeom prst="rect">
            <a:avLst/>
          </a:prstGeom>
        </p:spPr>
        <p:txBody>
          <a:bodyPr wrap="square">
            <a:spAutoFit/>
          </a:bodyPr>
          <a:lstStyle/>
          <a:p>
            <a:r>
              <a:rPr lang="en-US" dirty="0"/>
              <a:t>Hoffman, Y. S., </a:t>
            </a:r>
            <a:r>
              <a:rPr lang="en-US" dirty="0" err="1"/>
              <a:t>Pitcho-Prelorentzos</a:t>
            </a:r>
            <a:r>
              <a:rPr lang="en-US" dirty="0"/>
              <a:t>, S., Ring, L., &amp; Ben-Ezra, M. (2019)</a:t>
            </a:r>
          </a:p>
        </p:txBody>
      </p:sp>
    </p:spTree>
    <p:extLst>
      <p:ext uri="{BB962C8B-B14F-4D97-AF65-F5344CB8AC3E}">
        <p14:creationId xmlns:p14="http://schemas.microsoft.com/office/powerpoint/2010/main" val="3233540593"/>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le 1"/>
          <p:cNvSpPr>
            <a:spLocks noGrp="1"/>
          </p:cNvSpPr>
          <p:nvPr>
            <p:ph type="title"/>
          </p:nvPr>
        </p:nvSpPr>
        <p:spPr/>
        <p:txBody>
          <a:bodyPr/>
          <a:lstStyle/>
          <a:p>
            <a:r>
              <a:rPr lang="en-US" dirty="0">
                <a:latin typeface="Calibri" charset="0"/>
              </a:rPr>
              <a:t>Superman: Clinical Application</a:t>
            </a:r>
          </a:p>
        </p:txBody>
      </p:sp>
      <p:sp>
        <p:nvSpPr>
          <p:cNvPr id="30723" name="Content Placeholder 2"/>
          <p:cNvSpPr>
            <a:spLocks noGrp="1"/>
          </p:cNvSpPr>
          <p:nvPr>
            <p:ph idx="1"/>
          </p:nvPr>
        </p:nvSpPr>
        <p:spPr>
          <a:xfrm>
            <a:off x="152400" y="1295400"/>
            <a:ext cx="8534400" cy="4830763"/>
          </a:xfrm>
        </p:spPr>
        <p:txBody>
          <a:bodyPr/>
          <a:lstStyle/>
          <a:p>
            <a:pPr>
              <a:defRPr/>
            </a:pPr>
            <a:r>
              <a:rPr lang="en-US" dirty="0">
                <a:latin typeface="Calibri" charset="0"/>
              </a:rPr>
              <a:t>“I wanted to be Superman, I failed”</a:t>
            </a:r>
          </a:p>
          <a:p>
            <a:pPr>
              <a:defRPr/>
            </a:pPr>
            <a:r>
              <a:rPr lang="en-US" dirty="0">
                <a:latin typeface="Calibri" charset="0"/>
              </a:rPr>
              <a:t>Invincible</a:t>
            </a:r>
          </a:p>
          <a:p>
            <a:pPr>
              <a:defRPr/>
            </a:pPr>
            <a:endParaRPr lang="en-US" dirty="0">
              <a:latin typeface="Calibri" charset="0"/>
            </a:endParaRPr>
          </a:p>
          <a:p>
            <a:pPr marL="0" indent="0">
              <a:buFont typeface="Arial" charset="0"/>
              <a:buNone/>
              <a:defRPr/>
            </a:pPr>
            <a:endParaRPr lang="en-US" dirty="0">
              <a:solidFill>
                <a:srgbClr val="008000"/>
              </a:solidFill>
              <a:latin typeface="Calibri" charset="0"/>
            </a:endParaRPr>
          </a:p>
        </p:txBody>
      </p:sp>
      <p:pic>
        <p:nvPicPr>
          <p:cNvPr id="31748" name="Picture 3" descr="Superman.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419475" y="2286000"/>
            <a:ext cx="5715000" cy="428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81573904"/>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Title 1"/>
          <p:cNvSpPr>
            <a:spLocks noGrp="1"/>
          </p:cNvSpPr>
          <p:nvPr>
            <p:ph type="title"/>
          </p:nvPr>
        </p:nvSpPr>
        <p:spPr>
          <a:xfrm>
            <a:off x="457200" y="274638"/>
            <a:ext cx="8229600" cy="598487"/>
          </a:xfrm>
        </p:spPr>
        <p:txBody>
          <a:bodyPr>
            <a:normAutofit fontScale="90000"/>
          </a:bodyPr>
          <a:lstStyle/>
          <a:p>
            <a:r>
              <a:rPr lang="en-US" dirty="0"/>
              <a:t>Exposure Therapy</a:t>
            </a:r>
            <a:endParaRPr lang="en-US" dirty="0">
              <a:latin typeface="Calibri" charset="0"/>
            </a:endParaRPr>
          </a:p>
        </p:txBody>
      </p:sp>
      <p:pic>
        <p:nvPicPr>
          <p:cNvPr id="59395" name="Content Placeholder 3" descr="Ron spiderman.jpg"/>
          <p:cNvPicPr>
            <a:picLocks noGrp="1" noChangeAspect="1"/>
          </p:cNvPicPr>
          <p:nvPr>
            <p:ph idx="1"/>
          </p:nvPr>
        </p:nvPicPr>
        <p:blipFill>
          <a:blip r:embed="rId2">
            <a:extLst>
              <a:ext uri="{BEBA8EAE-BF5A-486C-A8C5-ECC9F3942E4B}">
                <a14:imgProps xmlns:a14="http://schemas.microsoft.com/office/drawing/2010/main">
                  <a14:imgLayer r:embed="rId3">
                    <a14:imgEffect>
                      <a14:sharpenSoften amount="25000"/>
                    </a14:imgEffect>
                    <a14:imgEffect>
                      <a14:brightnessContrast bright="20000" contrast="40000"/>
                    </a14:imgEffect>
                  </a14:imgLayer>
                </a14:imgProps>
              </a:ext>
              <a:ext uri="{28A0092B-C50C-407E-A947-70E740481C1C}">
                <a14:useLocalDpi xmlns:a14="http://schemas.microsoft.com/office/drawing/2010/main" val="0"/>
              </a:ext>
            </a:extLst>
          </a:blip>
          <a:srcRect t="8678" b="8678"/>
          <a:stretch>
            <a:fillRect/>
          </a:stretch>
        </p:blipFill>
        <p:spPr>
          <a:xfrm>
            <a:off x="0" y="1028700"/>
            <a:ext cx="9144000" cy="5029200"/>
          </a:xfrm>
        </p:spPr>
      </p:pic>
      <p:sp>
        <p:nvSpPr>
          <p:cNvPr id="3" name="TextBox 2"/>
          <p:cNvSpPr txBox="1"/>
          <p:nvPr/>
        </p:nvSpPr>
        <p:spPr>
          <a:xfrm>
            <a:off x="1301750" y="6223000"/>
            <a:ext cx="6690917" cy="923330"/>
          </a:xfrm>
          <a:prstGeom prst="rect">
            <a:avLst/>
          </a:prstGeom>
          <a:noFill/>
        </p:spPr>
        <p:txBody>
          <a:bodyPr wrap="none" rtlCol="0">
            <a:spAutoFit/>
          </a:bodyPr>
          <a:lstStyle/>
          <a:p>
            <a:r>
              <a:rPr lang="en-US" dirty="0"/>
              <a:t>Hoffman, Y. S., </a:t>
            </a:r>
            <a:r>
              <a:rPr lang="en-US" dirty="0" err="1"/>
              <a:t>Pitcho-Prelorentzos</a:t>
            </a:r>
            <a:r>
              <a:rPr lang="en-US" dirty="0"/>
              <a:t>, S., Ring, L., &amp; Ben-Ezra, M. (2019)</a:t>
            </a:r>
          </a:p>
          <a:p>
            <a:r>
              <a:rPr lang="en-US" dirty="0"/>
              <a:t> </a:t>
            </a:r>
          </a:p>
          <a:p>
            <a:endParaRPr lang="en-US" dirty="0"/>
          </a:p>
        </p:txBody>
      </p:sp>
    </p:spTree>
    <p:extLst>
      <p:ext uri="{BB962C8B-B14F-4D97-AF65-F5344CB8AC3E}">
        <p14:creationId xmlns:p14="http://schemas.microsoft.com/office/powerpoint/2010/main" val="2562461833"/>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PTSD</a:t>
            </a:r>
            <a:endParaRPr lang="en-US" dirty="0"/>
          </a:p>
        </p:txBody>
      </p:sp>
      <p:pic>
        <p:nvPicPr>
          <p:cNvPr id="4" name="Content Placeholder 3" descr="Black panther.jpg"/>
          <p:cNvPicPr>
            <a:picLocks noGrp="1" noChangeAspect="1"/>
          </p:cNvPicPr>
          <p:nvPr>
            <p:ph idx="1"/>
          </p:nvPr>
        </p:nvPicPr>
        <p:blipFill rotWithShape="1">
          <a:blip r:embed="rId2">
            <a:extLst>
              <a:ext uri="{28A0092B-C50C-407E-A947-70E740481C1C}">
                <a14:useLocalDpi xmlns:a14="http://schemas.microsoft.com/office/drawing/2010/main" val="0"/>
              </a:ext>
            </a:extLst>
          </a:blip>
          <a:srcRect l="-663" r="99"/>
          <a:stretch/>
        </p:blipFill>
        <p:spPr>
          <a:xfrm>
            <a:off x="299876" y="1600200"/>
            <a:ext cx="3651426" cy="4525963"/>
          </a:xfrm>
        </p:spPr>
      </p:pic>
      <p:sp>
        <p:nvSpPr>
          <p:cNvPr id="5" name="TextBox 4"/>
          <p:cNvSpPr txBox="1"/>
          <p:nvPr/>
        </p:nvSpPr>
        <p:spPr>
          <a:xfrm>
            <a:off x="4357016" y="6315534"/>
            <a:ext cx="2240247" cy="369332"/>
          </a:xfrm>
          <a:prstGeom prst="rect">
            <a:avLst/>
          </a:prstGeom>
          <a:noFill/>
        </p:spPr>
        <p:txBody>
          <a:bodyPr wrap="square" rtlCol="0">
            <a:spAutoFit/>
          </a:bodyPr>
          <a:lstStyle/>
          <a:p>
            <a:r>
              <a:rPr lang="en-US" dirty="0"/>
              <a:t>Gabriel, </a:t>
            </a:r>
            <a:r>
              <a:rPr lang="en-US" dirty="0" smtClean="0"/>
              <a:t>et al. (</a:t>
            </a:r>
            <a:r>
              <a:rPr lang="en-US" dirty="0"/>
              <a:t>2017). </a:t>
            </a:r>
          </a:p>
        </p:txBody>
      </p:sp>
      <p:sp>
        <p:nvSpPr>
          <p:cNvPr id="6" name="TextBox 5"/>
          <p:cNvSpPr txBox="1"/>
          <p:nvPr/>
        </p:nvSpPr>
        <p:spPr>
          <a:xfrm>
            <a:off x="4357016" y="1905244"/>
            <a:ext cx="3845463" cy="3539430"/>
          </a:xfrm>
          <a:prstGeom prst="rect">
            <a:avLst/>
          </a:prstGeom>
          <a:noFill/>
        </p:spPr>
        <p:txBody>
          <a:bodyPr wrap="square" rtlCol="0">
            <a:spAutoFit/>
          </a:bodyPr>
          <a:lstStyle/>
          <a:p>
            <a:r>
              <a:rPr lang="en-US" sz="3200" dirty="0" smtClean="0"/>
              <a:t>Undergraduate students who were exposed to trauma</a:t>
            </a:r>
          </a:p>
          <a:p>
            <a:endParaRPr lang="en-US" sz="3200" dirty="0"/>
          </a:p>
          <a:p>
            <a:r>
              <a:rPr lang="en-US" sz="3200" dirty="0" smtClean="0"/>
              <a:t>Stronger connection to PSRs than classmates</a:t>
            </a:r>
            <a:endParaRPr lang="en-US" sz="3200" dirty="0"/>
          </a:p>
        </p:txBody>
      </p:sp>
    </p:spTree>
    <p:extLst>
      <p:ext uri="{BB962C8B-B14F-4D97-AF65-F5344CB8AC3E}">
        <p14:creationId xmlns:p14="http://schemas.microsoft.com/office/powerpoint/2010/main" val="1254222619"/>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Sexual assault awareness for children</a:t>
            </a:r>
          </a:p>
        </p:txBody>
      </p:sp>
      <p:pic>
        <p:nvPicPr>
          <p:cNvPr id="4" name="Content Placeholder 3" descr="spiderman.jpg"/>
          <p:cNvPicPr>
            <a:picLocks noGrp="1" noChangeAspect="1"/>
          </p:cNvPicPr>
          <p:nvPr>
            <p:ph idx="1"/>
          </p:nvPr>
        </p:nvPicPr>
        <p:blipFill rotWithShape="1">
          <a:blip r:embed="rId3">
            <a:extLst>
              <a:ext uri="{28A0092B-C50C-407E-A947-70E740481C1C}">
                <a14:useLocalDpi xmlns:a14="http://schemas.microsoft.com/office/drawing/2010/main" val="0"/>
              </a:ext>
            </a:extLst>
          </a:blip>
          <a:srcRect l="-18" r="-1106"/>
          <a:stretch/>
        </p:blipFill>
        <p:spPr>
          <a:xfrm>
            <a:off x="5545508" y="1600200"/>
            <a:ext cx="3141292" cy="4525963"/>
          </a:xfrm>
        </p:spPr>
      </p:pic>
      <p:sp>
        <p:nvSpPr>
          <p:cNvPr id="6" name="TextBox 5"/>
          <p:cNvSpPr txBox="1"/>
          <p:nvPr/>
        </p:nvSpPr>
        <p:spPr>
          <a:xfrm>
            <a:off x="318029" y="1417638"/>
            <a:ext cx="4987884" cy="5293757"/>
          </a:xfrm>
          <a:prstGeom prst="rect">
            <a:avLst/>
          </a:prstGeom>
          <a:noFill/>
        </p:spPr>
        <p:txBody>
          <a:bodyPr wrap="square" rtlCol="0">
            <a:spAutoFit/>
          </a:bodyPr>
          <a:lstStyle/>
          <a:p>
            <a:pPr marL="285750" indent="-285750">
              <a:buFont typeface="Arial"/>
              <a:buChar char="•"/>
            </a:pPr>
            <a:r>
              <a:rPr lang="en-US" sz="2600" dirty="0">
                <a:solidFill>
                  <a:srgbClr val="000000"/>
                </a:solidFill>
              </a:rPr>
              <a:t>Marvel and National Committee for Prevention of Child Abuse (NCPCA)( 1984 and 1985 )</a:t>
            </a:r>
          </a:p>
          <a:p>
            <a:pPr marL="285750" indent="-285750">
              <a:buFont typeface="Arial"/>
              <a:buChar char="•"/>
            </a:pPr>
            <a:r>
              <a:rPr lang="en-US" sz="2600" dirty="0">
                <a:solidFill>
                  <a:srgbClr val="000000"/>
                </a:solidFill>
              </a:rPr>
              <a:t>Spider-Man discovers that a little boy was sexually abused by his babysitter </a:t>
            </a:r>
          </a:p>
          <a:p>
            <a:pPr marL="285750" indent="-285750">
              <a:buFont typeface="Arial"/>
              <a:buChar char="•"/>
            </a:pPr>
            <a:r>
              <a:rPr lang="en-US" sz="2600" dirty="0">
                <a:solidFill>
                  <a:srgbClr val="000000"/>
                </a:solidFill>
              </a:rPr>
              <a:t>Spider-Man shares with him his own story of being sexually abused by a young man </a:t>
            </a:r>
          </a:p>
          <a:p>
            <a:pPr marL="285750" indent="-285750">
              <a:buFont typeface="Arial"/>
              <a:buChar char="•"/>
            </a:pPr>
            <a:r>
              <a:rPr lang="en-US" sz="2600" dirty="0">
                <a:solidFill>
                  <a:srgbClr val="000000"/>
                </a:solidFill>
              </a:rPr>
              <a:t>Boy is later able to report the incident to his parents with Spider-Man’s help</a:t>
            </a:r>
          </a:p>
          <a:p>
            <a:endParaRPr lang="en-US" sz="2600" dirty="0">
              <a:solidFill>
                <a:srgbClr val="000000"/>
              </a:solidFill>
            </a:endParaRPr>
          </a:p>
        </p:txBody>
      </p:sp>
    </p:spTree>
    <p:extLst>
      <p:ext uri="{BB962C8B-B14F-4D97-AF65-F5344CB8AC3E}">
        <p14:creationId xmlns:p14="http://schemas.microsoft.com/office/powerpoint/2010/main" val="2082416584"/>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Sexual assault awareness for children</a:t>
            </a:r>
          </a:p>
        </p:txBody>
      </p:sp>
      <p:pic>
        <p:nvPicPr>
          <p:cNvPr id="4" name="Content Placeholder 3" descr="spiderman.jpg"/>
          <p:cNvPicPr>
            <a:picLocks noGrp="1" noChangeAspect="1"/>
          </p:cNvPicPr>
          <p:nvPr>
            <p:ph idx="1"/>
          </p:nvPr>
        </p:nvPicPr>
        <p:blipFill rotWithShape="1">
          <a:blip r:embed="rId3">
            <a:extLst>
              <a:ext uri="{28A0092B-C50C-407E-A947-70E740481C1C}">
                <a14:useLocalDpi xmlns:a14="http://schemas.microsoft.com/office/drawing/2010/main" val="0"/>
              </a:ext>
            </a:extLst>
          </a:blip>
          <a:srcRect l="-18" r="-1106"/>
          <a:stretch/>
        </p:blipFill>
        <p:spPr>
          <a:xfrm>
            <a:off x="5545508" y="1600200"/>
            <a:ext cx="3141292" cy="4525963"/>
          </a:xfrm>
        </p:spPr>
      </p:pic>
      <p:sp>
        <p:nvSpPr>
          <p:cNvPr id="6" name="TextBox 5"/>
          <p:cNvSpPr txBox="1"/>
          <p:nvPr/>
        </p:nvSpPr>
        <p:spPr>
          <a:xfrm>
            <a:off x="318029" y="1093705"/>
            <a:ext cx="4987884" cy="5724644"/>
          </a:xfrm>
          <a:prstGeom prst="rect">
            <a:avLst/>
          </a:prstGeom>
          <a:noFill/>
        </p:spPr>
        <p:txBody>
          <a:bodyPr wrap="square" rtlCol="0">
            <a:spAutoFit/>
          </a:bodyPr>
          <a:lstStyle/>
          <a:p>
            <a:endParaRPr lang="en-US" sz="2600" dirty="0">
              <a:solidFill>
                <a:srgbClr val="000000"/>
              </a:solidFill>
            </a:endParaRPr>
          </a:p>
          <a:p>
            <a:pPr marL="285750" indent="-285750">
              <a:buFont typeface="Arial"/>
              <a:buChar char="•"/>
            </a:pPr>
            <a:r>
              <a:rPr lang="en-US" sz="2400" dirty="0">
                <a:solidFill>
                  <a:srgbClr val="000000"/>
                </a:solidFill>
              </a:rPr>
              <a:t>In a research study, 73 children from grades 2-6 were shown the comic. One of the boys reported that the comics depicted exactly what he experienced in terms of being molested by a teenage neighbor. The boy reported that having had the comic earlier would have helped him understand that he had the right to tell his mother about the abuse and would have given him the courage to do so. </a:t>
            </a:r>
          </a:p>
          <a:p>
            <a:endParaRPr lang="en-US" sz="2600" dirty="0">
              <a:solidFill>
                <a:srgbClr val="000000"/>
              </a:solidFill>
            </a:endParaRPr>
          </a:p>
          <a:p>
            <a:endParaRPr lang="en-US" sz="2600" dirty="0">
              <a:solidFill>
                <a:srgbClr val="000000"/>
              </a:solidFill>
            </a:endParaRPr>
          </a:p>
        </p:txBody>
      </p:sp>
      <p:sp>
        <p:nvSpPr>
          <p:cNvPr id="3" name="TextBox 2"/>
          <p:cNvSpPr txBox="1"/>
          <p:nvPr/>
        </p:nvSpPr>
        <p:spPr>
          <a:xfrm>
            <a:off x="1255452" y="6185733"/>
            <a:ext cx="2089710" cy="369332"/>
          </a:xfrm>
          <a:prstGeom prst="rect">
            <a:avLst/>
          </a:prstGeom>
          <a:noFill/>
        </p:spPr>
        <p:txBody>
          <a:bodyPr wrap="none" rtlCol="0">
            <a:spAutoFit/>
          </a:bodyPr>
          <a:lstStyle/>
          <a:p>
            <a:r>
              <a:rPr lang="en-US" dirty="0" err="1"/>
              <a:t>Garbarino</a:t>
            </a:r>
            <a:r>
              <a:rPr lang="en-US" dirty="0"/>
              <a:t>, J. (1987). </a:t>
            </a:r>
          </a:p>
        </p:txBody>
      </p:sp>
    </p:spTree>
    <p:extLst>
      <p:ext uri="{BB962C8B-B14F-4D97-AF65-F5344CB8AC3E}">
        <p14:creationId xmlns:p14="http://schemas.microsoft.com/office/powerpoint/2010/main" val="2041433207"/>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PTSD Rates</a:t>
            </a:r>
            <a:endParaRPr lang="en-US" dirty="0"/>
          </a:p>
        </p:txBody>
      </p:sp>
      <p:sp>
        <p:nvSpPr>
          <p:cNvPr id="3" name="Content Placeholder 2"/>
          <p:cNvSpPr>
            <a:spLocks noGrp="1"/>
          </p:cNvSpPr>
          <p:nvPr>
            <p:ph idx="1"/>
          </p:nvPr>
        </p:nvSpPr>
        <p:spPr/>
        <p:txBody>
          <a:bodyPr/>
          <a:lstStyle/>
          <a:p>
            <a:r>
              <a:rPr lang="en-US" dirty="0" smtClean="0"/>
              <a:t>Spiking now</a:t>
            </a:r>
          </a:p>
          <a:p>
            <a:r>
              <a:rPr lang="en-US" dirty="0" smtClean="0"/>
              <a:t>Will likely continue to spike during and after the pandemic</a:t>
            </a:r>
          </a:p>
          <a:p>
            <a:r>
              <a:rPr lang="en-US" dirty="0" smtClean="0"/>
              <a:t>International mental health crisis</a:t>
            </a:r>
          </a:p>
        </p:txBody>
      </p:sp>
    </p:spTree>
    <p:extLst>
      <p:ext uri="{BB962C8B-B14F-4D97-AF65-F5344CB8AC3E}">
        <p14:creationId xmlns:p14="http://schemas.microsoft.com/office/powerpoint/2010/main" val="1303871560"/>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Superhero Therapy</a:t>
            </a:r>
            <a:endParaRPr lang="en-US" dirty="0"/>
          </a:p>
        </p:txBody>
      </p:sp>
      <p:sp>
        <p:nvSpPr>
          <p:cNvPr id="3" name="Content Placeholder 2"/>
          <p:cNvSpPr>
            <a:spLocks noGrp="1"/>
          </p:cNvSpPr>
          <p:nvPr>
            <p:ph idx="1"/>
          </p:nvPr>
        </p:nvSpPr>
        <p:spPr/>
        <p:txBody>
          <a:bodyPr>
            <a:normAutofit lnSpcReduction="10000"/>
          </a:bodyPr>
          <a:lstStyle/>
          <a:p>
            <a:r>
              <a:rPr lang="en-US" dirty="0" smtClean="0"/>
              <a:t>Need to help clients in ways to make therapy non-threatening and approachable </a:t>
            </a:r>
          </a:p>
          <a:p>
            <a:pPr marL="0" indent="0">
              <a:buNone/>
            </a:pPr>
            <a:endParaRPr lang="en-US" dirty="0" smtClean="0"/>
          </a:p>
          <a:p>
            <a:r>
              <a:rPr lang="en-US" dirty="0" smtClean="0"/>
              <a:t>Using the client’s culture and passions as a strength and core </a:t>
            </a:r>
            <a:r>
              <a:rPr lang="en-US" dirty="0" smtClean="0"/>
              <a:t>values</a:t>
            </a:r>
          </a:p>
          <a:p>
            <a:endParaRPr lang="en-US" dirty="0"/>
          </a:p>
          <a:p>
            <a:r>
              <a:rPr lang="en-US" dirty="0" smtClean="0"/>
              <a:t>Using stories like </a:t>
            </a:r>
            <a:r>
              <a:rPr lang="en-US" i="1" dirty="0" smtClean="0"/>
              <a:t>Harry Potter, Star Wars, Avengers, </a:t>
            </a:r>
            <a:r>
              <a:rPr lang="en-US" dirty="0" smtClean="0"/>
              <a:t>etc. as a way to motivate change inspire hope </a:t>
            </a:r>
            <a:endParaRPr lang="en-US" dirty="0"/>
          </a:p>
        </p:txBody>
      </p:sp>
    </p:spTree>
    <p:extLst>
      <p:ext uri="{BB962C8B-B14F-4D97-AF65-F5344CB8AC3E}">
        <p14:creationId xmlns:p14="http://schemas.microsoft.com/office/powerpoint/2010/main" val="4101069368"/>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PTSD and Shame</a:t>
            </a:r>
            <a:endParaRPr lang="en-US" dirty="0"/>
          </a:p>
        </p:txBody>
      </p:sp>
      <p:sp>
        <p:nvSpPr>
          <p:cNvPr id="3" name="Content Placeholder 2"/>
          <p:cNvSpPr>
            <a:spLocks noGrp="1"/>
          </p:cNvSpPr>
          <p:nvPr>
            <p:ph idx="1"/>
          </p:nvPr>
        </p:nvSpPr>
        <p:spPr/>
        <p:txBody>
          <a:bodyPr/>
          <a:lstStyle/>
          <a:p>
            <a:r>
              <a:rPr lang="en-US" dirty="0" smtClean="0"/>
              <a:t>PTSD -&gt; Shame</a:t>
            </a:r>
          </a:p>
          <a:p>
            <a:r>
              <a:rPr lang="en-US" dirty="0" smtClean="0"/>
              <a:t>Shame -&gt; Experiential avoidance</a:t>
            </a:r>
          </a:p>
          <a:p>
            <a:r>
              <a:rPr lang="en-US" dirty="0" smtClean="0"/>
              <a:t>Experiential avoidance -&gt; prolonged/worsened symptoms</a:t>
            </a:r>
            <a:endParaRPr lang="en-US" dirty="0"/>
          </a:p>
        </p:txBody>
      </p:sp>
      <p:sp>
        <p:nvSpPr>
          <p:cNvPr id="4" name="TextBox 3"/>
          <p:cNvSpPr txBox="1"/>
          <p:nvPr/>
        </p:nvSpPr>
        <p:spPr>
          <a:xfrm>
            <a:off x="3086955" y="5662812"/>
            <a:ext cx="2638500" cy="369332"/>
          </a:xfrm>
          <a:prstGeom prst="rect">
            <a:avLst/>
          </a:prstGeom>
          <a:noFill/>
        </p:spPr>
        <p:txBody>
          <a:bodyPr wrap="none" rtlCol="0">
            <a:spAutoFit/>
          </a:bodyPr>
          <a:lstStyle/>
          <a:p>
            <a:r>
              <a:rPr lang="en-US" dirty="0" smtClean="0"/>
              <a:t>Thompson &amp; Waltz </a:t>
            </a:r>
            <a:r>
              <a:rPr lang="en-US" dirty="0"/>
              <a:t>(2008)</a:t>
            </a:r>
          </a:p>
        </p:txBody>
      </p:sp>
    </p:spTree>
    <p:extLst>
      <p:ext uri="{BB962C8B-B14F-4D97-AF65-F5344CB8AC3E}">
        <p14:creationId xmlns:p14="http://schemas.microsoft.com/office/powerpoint/2010/main" val="1447458418"/>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PTSD and </a:t>
            </a:r>
            <a:r>
              <a:rPr lang="en-US" dirty="0"/>
              <a:t>Common </a:t>
            </a:r>
            <a:r>
              <a:rPr lang="en-US" dirty="0" smtClean="0"/>
              <a:t>Humanity </a:t>
            </a:r>
            <a:endParaRPr lang="en-US" dirty="0"/>
          </a:p>
        </p:txBody>
      </p:sp>
      <p:sp>
        <p:nvSpPr>
          <p:cNvPr id="3" name="Content Placeholder 2"/>
          <p:cNvSpPr>
            <a:spLocks noGrp="1"/>
          </p:cNvSpPr>
          <p:nvPr>
            <p:ph idx="1"/>
          </p:nvPr>
        </p:nvSpPr>
        <p:spPr/>
        <p:txBody>
          <a:bodyPr/>
          <a:lstStyle/>
          <a:p>
            <a:r>
              <a:rPr lang="en-US" dirty="0" smtClean="0"/>
              <a:t>Common Humanity -&gt; we are not alone</a:t>
            </a:r>
          </a:p>
          <a:p>
            <a:pPr marL="0" indent="0">
              <a:buNone/>
            </a:pPr>
            <a:endParaRPr lang="en-US" dirty="0" smtClean="0"/>
          </a:p>
          <a:p>
            <a:r>
              <a:rPr lang="en-US" dirty="0" smtClean="0"/>
              <a:t>Reduces Shame</a:t>
            </a:r>
            <a:endParaRPr lang="en-US" dirty="0"/>
          </a:p>
        </p:txBody>
      </p:sp>
      <p:sp>
        <p:nvSpPr>
          <p:cNvPr id="4" name="TextBox 3"/>
          <p:cNvSpPr txBox="1"/>
          <p:nvPr/>
        </p:nvSpPr>
        <p:spPr>
          <a:xfrm>
            <a:off x="3086955" y="5662812"/>
            <a:ext cx="2638500" cy="369332"/>
          </a:xfrm>
          <a:prstGeom prst="rect">
            <a:avLst/>
          </a:prstGeom>
          <a:noFill/>
        </p:spPr>
        <p:txBody>
          <a:bodyPr wrap="none" rtlCol="0">
            <a:spAutoFit/>
          </a:bodyPr>
          <a:lstStyle/>
          <a:p>
            <a:r>
              <a:rPr lang="en-US" dirty="0" smtClean="0"/>
              <a:t>Thompson &amp; Waltz </a:t>
            </a:r>
            <a:r>
              <a:rPr lang="en-US" dirty="0"/>
              <a:t>(2008)</a:t>
            </a:r>
          </a:p>
        </p:txBody>
      </p:sp>
    </p:spTree>
    <p:extLst>
      <p:ext uri="{BB962C8B-B14F-4D97-AF65-F5344CB8AC3E}">
        <p14:creationId xmlns:p14="http://schemas.microsoft.com/office/powerpoint/2010/main" val="842308736"/>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Superhero Therapy elicits common humanity and can reduce shame</a:t>
            </a:r>
            <a:endParaRPr lang="en-US" dirty="0"/>
          </a:p>
        </p:txBody>
      </p:sp>
      <p:sp>
        <p:nvSpPr>
          <p:cNvPr id="3" name="Content Placeholder 2"/>
          <p:cNvSpPr>
            <a:spLocks noGrp="1"/>
          </p:cNvSpPr>
          <p:nvPr>
            <p:ph idx="1"/>
          </p:nvPr>
        </p:nvSpPr>
        <p:spPr>
          <a:xfrm>
            <a:off x="457200" y="2046374"/>
            <a:ext cx="8229600" cy="4079789"/>
          </a:xfrm>
        </p:spPr>
        <p:txBody>
          <a:bodyPr/>
          <a:lstStyle/>
          <a:p>
            <a:pPr fontAlgn="base"/>
            <a:r>
              <a:rPr lang="en-US" dirty="0" smtClean="0"/>
              <a:t>Can reduce shame by </a:t>
            </a:r>
            <a:r>
              <a:rPr lang="en-US" dirty="0"/>
              <a:t>pointing out that even superheroes have </a:t>
            </a:r>
            <a:r>
              <a:rPr lang="en-US" dirty="0" smtClean="0"/>
              <a:t>vulnerabilities</a:t>
            </a:r>
          </a:p>
          <a:p>
            <a:pPr marL="0" indent="0" fontAlgn="base">
              <a:buNone/>
            </a:pPr>
            <a:endParaRPr lang="en-US" dirty="0"/>
          </a:p>
          <a:p>
            <a:pPr fontAlgn="base"/>
            <a:r>
              <a:rPr lang="en-US" dirty="0" smtClean="0"/>
              <a:t>Seeing how fictional </a:t>
            </a:r>
            <a:r>
              <a:rPr lang="en-US" dirty="0"/>
              <a:t>characters process grief, loss, and other mental health struggles </a:t>
            </a:r>
          </a:p>
          <a:p>
            <a:endParaRPr lang="en-US" dirty="0"/>
          </a:p>
        </p:txBody>
      </p:sp>
    </p:spTree>
    <p:extLst>
      <p:ext uri="{BB962C8B-B14F-4D97-AF65-F5344CB8AC3E}">
        <p14:creationId xmlns:p14="http://schemas.microsoft.com/office/powerpoint/2010/main" val="161809878"/>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Superhero Therapy </a:t>
            </a:r>
            <a:r>
              <a:rPr lang="en-US" dirty="0" smtClean="0"/>
              <a:t>Model, how it relates to stories and Treatment</a:t>
            </a:r>
            <a:endParaRPr lang="en-US" dirty="0"/>
          </a:p>
        </p:txBody>
      </p:sp>
      <p:sp>
        <p:nvSpPr>
          <p:cNvPr id="3" name="Content Placeholder 2"/>
          <p:cNvSpPr>
            <a:spLocks noGrp="1"/>
          </p:cNvSpPr>
          <p:nvPr>
            <p:ph idx="1"/>
          </p:nvPr>
        </p:nvSpPr>
        <p:spPr/>
        <p:txBody>
          <a:bodyPr/>
          <a:lstStyle/>
          <a:p>
            <a:pPr lvl="0"/>
            <a:endParaRPr lang="en-US" dirty="0"/>
          </a:p>
          <a:p>
            <a:endParaRPr lang="en-US" dirty="0"/>
          </a:p>
        </p:txBody>
      </p:sp>
      <p:graphicFrame>
        <p:nvGraphicFramePr>
          <p:cNvPr id="5" name="Diagram 4"/>
          <p:cNvGraphicFramePr/>
          <p:nvPr>
            <p:extLst>
              <p:ext uri="{D42A27DB-BD31-4B8C-83A1-F6EECF244321}">
                <p14:modId xmlns:p14="http://schemas.microsoft.com/office/powerpoint/2010/main" val="3046597474"/>
              </p:ext>
            </p:extLst>
          </p:nvPr>
        </p:nvGraphicFramePr>
        <p:xfrm>
          <a:off x="119939" y="1600200"/>
          <a:ext cx="8566861" cy="495529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60804569"/>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le 1"/>
          <p:cNvSpPr>
            <a:spLocks noGrp="1"/>
          </p:cNvSpPr>
          <p:nvPr>
            <p:ph type="title"/>
          </p:nvPr>
        </p:nvSpPr>
        <p:spPr/>
        <p:txBody>
          <a:bodyPr/>
          <a:lstStyle/>
          <a:p>
            <a:r>
              <a:rPr lang="en-US" dirty="0">
                <a:latin typeface="Calibri" charset="0"/>
              </a:rPr>
              <a:t>Superman: Clinical Application</a:t>
            </a:r>
          </a:p>
        </p:txBody>
      </p:sp>
      <p:sp>
        <p:nvSpPr>
          <p:cNvPr id="32771" name="Content Placeholder 2"/>
          <p:cNvSpPr>
            <a:spLocks noGrp="1"/>
          </p:cNvSpPr>
          <p:nvPr>
            <p:ph idx="1"/>
          </p:nvPr>
        </p:nvSpPr>
        <p:spPr>
          <a:xfrm>
            <a:off x="152400" y="1295400"/>
            <a:ext cx="8534400" cy="4830763"/>
          </a:xfrm>
        </p:spPr>
        <p:txBody>
          <a:bodyPr/>
          <a:lstStyle/>
          <a:p>
            <a:r>
              <a:rPr lang="en-US" dirty="0">
                <a:latin typeface="Calibri" charset="0"/>
              </a:rPr>
              <a:t>“I wanted to be Superman, I failed”</a:t>
            </a:r>
          </a:p>
          <a:p>
            <a:r>
              <a:rPr lang="en-US" dirty="0">
                <a:latin typeface="Calibri" charset="0"/>
              </a:rPr>
              <a:t>Invincible</a:t>
            </a:r>
          </a:p>
          <a:p>
            <a:endParaRPr lang="en-US" dirty="0">
              <a:latin typeface="Calibri" charset="0"/>
            </a:endParaRPr>
          </a:p>
          <a:p>
            <a:r>
              <a:rPr lang="en-US" dirty="0">
                <a:solidFill>
                  <a:srgbClr val="00B050"/>
                </a:solidFill>
                <a:latin typeface="Calibri" charset="0"/>
              </a:rPr>
              <a:t>Kryptonite</a:t>
            </a:r>
          </a:p>
        </p:txBody>
      </p:sp>
      <p:pic>
        <p:nvPicPr>
          <p:cNvPr id="32772" name="Picture 3" descr="Superman.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419475" y="2286000"/>
            <a:ext cx="5715000" cy="428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96289037"/>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Buffy the Vampire Slayer</a:t>
            </a:r>
          </a:p>
        </p:txBody>
      </p:sp>
      <p:pic>
        <p:nvPicPr>
          <p:cNvPr id="4" name="Content Placeholder 3" descr="buffy.jpg"/>
          <p:cNvPicPr>
            <a:picLocks noGrp="1" noChangeAspect="1"/>
          </p:cNvPicPr>
          <p:nvPr>
            <p:ph idx="1"/>
          </p:nvPr>
        </p:nvPicPr>
        <p:blipFill rotWithShape="1">
          <a:blip r:embed="rId3">
            <a:extLst>
              <a:ext uri="{28A0092B-C50C-407E-A947-70E740481C1C}">
                <a14:useLocalDpi xmlns:a14="http://schemas.microsoft.com/office/drawing/2010/main" val="0"/>
              </a:ext>
            </a:extLst>
          </a:blip>
          <a:srcRect l="1551" t="13411" r="2006" b="13411"/>
          <a:stretch/>
        </p:blipFill>
        <p:spPr>
          <a:xfrm>
            <a:off x="584815" y="1600200"/>
            <a:ext cx="7936776" cy="4525963"/>
          </a:xfrm>
        </p:spPr>
      </p:pic>
    </p:spTree>
    <p:extLst>
      <p:ext uri="{BB962C8B-B14F-4D97-AF65-F5344CB8AC3E}">
        <p14:creationId xmlns:p14="http://schemas.microsoft.com/office/powerpoint/2010/main" val="3633710796"/>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89579"/>
            <a:ext cx="8229600" cy="1143000"/>
          </a:xfrm>
        </p:spPr>
        <p:txBody>
          <a:bodyPr/>
          <a:lstStyle/>
          <a:p>
            <a:r>
              <a:rPr lang="en-US" dirty="0"/>
              <a:t>What if I like a villain?</a:t>
            </a:r>
          </a:p>
        </p:txBody>
      </p:sp>
      <p:sp>
        <p:nvSpPr>
          <p:cNvPr id="3" name="Content Placeholder 2"/>
          <p:cNvSpPr>
            <a:spLocks noGrp="1"/>
          </p:cNvSpPr>
          <p:nvPr>
            <p:ph idx="1"/>
          </p:nvPr>
        </p:nvSpPr>
        <p:spPr>
          <a:xfrm>
            <a:off x="765810" y="1600200"/>
            <a:ext cx="7920990" cy="4525963"/>
          </a:xfrm>
        </p:spPr>
        <p:txBody>
          <a:bodyPr/>
          <a:lstStyle/>
          <a:p>
            <a:r>
              <a:rPr lang="en-US" dirty="0"/>
              <a:t>Joker</a:t>
            </a:r>
          </a:p>
          <a:p>
            <a:r>
              <a:rPr lang="en-US" dirty="0"/>
              <a:t>Harley Quinn</a:t>
            </a:r>
          </a:p>
          <a:p>
            <a:r>
              <a:rPr lang="en-US" dirty="0"/>
              <a:t>Dexter</a:t>
            </a:r>
          </a:p>
          <a:p>
            <a:r>
              <a:rPr lang="en-US" dirty="0"/>
              <a:t>Darth Vader</a:t>
            </a:r>
          </a:p>
          <a:p>
            <a:r>
              <a:rPr lang="en-US" dirty="0"/>
              <a:t>Voldemort</a:t>
            </a:r>
          </a:p>
        </p:txBody>
      </p:sp>
      <p:pic>
        <p:nvPicPr>
          <p:cNvPr id="4" name="Picture 3"/>
          <p:cNvPicPr>
            <a:picLocks noChangeAspect="1"/>
          </p:cNvPicPr>
          <p:nvPr/>
        </p:nvPicPr>
        <p:blipFill>
          <a:blip r:embed="rId2">
            <a:extLst>
              <a:ext uri="{BEBA8EAE-BF5A-486C-A8C5-ECC9F3942E4B}">
                <a14:imgProps xmlns:a14="http://schemas.microsoft.com/office/drawing/2010/main">
                  <a14:imgLayer r:embed="rId3">
                    <a14:imgEffect>
                      <a14:backgroundRemoval t="0" b="100000" l="6907" r="97732">
                        <a14:foregroundMark x1="6907" y1="95413" x2="17938" y2="55780"/>
                        <a14:foregroundMark x1="17938" y1="55413" x2="32784" y2="52661"/>
                        <a14:backgroundMark x1="30515" y1="15413" x2="30515" y2="15413"/>
                      </a14:backgroundRemoval>
                    </a14:imgEffect>
                  </a14:imgLayer>
                </a14:imgProps>
              </a:ext>
              <a:ext uri="{28A0092B-C50C-407E-A947-70E740481C1C}">
                <a14:useLocalDpi xmlns:a14="http://schemas.microsoft.com/office/drawing/2010/main" val="0"/>
              </a:ext>
            </a:extLst>
          </a:blip>
          <a:stretch>
            <a:fillRect/>
          </a:stretch>
        </p:blipFill>
        <p:spPr>
          <a:xfrm>
            <a:off x="3745346" y="1417638"/>
            <a:ext cx="7810383" cy="4388308"/>
          </a:xfrm>
          <a:prstGeom prst="rect">
            <a:avLst/>
          </a:prstGeom>
        </p:spPr>
      </p:pic>
    </p:spTree>
    <p:extLst>
      <p:ext uri="{BB962C8B-B14F-4D97-AF65-F5344CB8AC3E}">
        <p14:creationId xmlns:p14="http://schemas.microsoft.com/office/powerpoint/2010/main" val="4077488356"/>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Villain example: </a:t>
            </a:r>
            <a:r>
              <a:rPr lang="en-US" dirty="0" err="1"/>
              <a:t>Kylo</a:t>
            </a:r>
            <a:r>
              <a:rPr lang="en-US" dirty="0"/>
              <a:t> Ren (Star Wars)</a:t>
            </a:r>
          </a:p>
        </p:txBody>
      </p:sp>
      <p:pic>
        <p:nvPicPr>
          <p:cNvPr id="4" name="Content Placeholder 3" descr="Kylo ren.jpg"/>
          <p:cNvPicPr>
            <a:picLocks noGrp="1" noChangeAspect="1"/>
          </p:cNvPicPr>
          <p:nvPr>
            <p:ph idx="1"/>
          </p:nvPr>
        </p:nvPicPr>
        <p:blipFill>
          <a:blip r:embed="rId2">
            <a:extLst>
              <a:ext uri="{28A0092B-C50C-407E-A947-70E740481C1C}">
                <a14:useLocalDpi xmlns:a14="http://schemas.microsoft.com/office/drawing/2010/main" val="0"/>
              </a:ext>
            </a:extLst>
          </a:blip>
          <a:srcRect t="1115" b="1115"/>
          <a:stretch>
            <a:fillRect/>
          </a:stretch>
        </p:blipFill>
        <p:spPr/>
      </p:pic>
    </p:spTree>
    <p:extLst>
      <p:ext uri="{BB962C8B-B14F-4D97-AF65-F5344CB8AC3E}">
        <p14:creationId xmlns:p14="http://schemas.microsoft.com/office/powerpoint/2010/main" val="1420581911"/>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Superhero </a:t>
            </a:r>
            <a:r>
              <a:rPr lang="en-US"/>
              <a:t>Therapy Model</a:t>
            </a:r>
            <a:endParaRPr lang="en-US" dirty="0"/>
          </a:p>
        </p:txBody>
      </p:sp>
      <p:sp>
        <p:nvSpPr>
          <p:cNvPr id="3" name="Content Placeholder 2"/>
          <p:cNvSpPr>
            <a:spLocks noGrp="1"/>
          </p:cNvSpPr>
          <p:nvPr>
            <p:ph idx="1"/>
          </p:nvPr>
        </p:nvSpPr>
        <p:spPr/>
        <p:txBody>
          <a:bodyPr/>
          <a:lstStyle/>
          <a:p>
            <a:pPr lvl="0"/>
            <a:endParaRPr lang="en-US" dirty="0"/>
          </a:p>
          <a:p>
            <a:endParaRPr lang="en-US" dirty="0"/>
          </a:p>
        </p:txBody>
      </p:sp>
      <p:graphicFrame>
        <p:nvGraphicFramePr>
          <p:cNvPr id="5" name="Diagram 4"/>
          <p:cNvGraphicFramePr/>
          <p:nvPr>
            <p:extLst>
              <p:ext uri="{D42A27DB-BD31-4B8C-83A1-F6EECF244321}">
                <p14:modId xmlns:p14="http://schemas.microsoft.com/office/powerpoint/2010/main" val="3366585118"/>
              </p:ext>
            </p:extLst>
          </p:nvPr>
        </p:nvGraphicFramePr>
        <p:xfrm>
          <a:off x="119939" y="1600200"/>
          <a:ext cx="8566861" cy="495529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45492091"/>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normAutofit fontScale="90000"/>
          </a:bodyPr>
          <a:lstStyle/>
          <a:p>
            <a:r>
              <a:rPr lang="en-US" dirty="0">
                <a:solidFill>
                  <a:srgbClr val="000000"/>
                </a:solidFill>
              </a:rPr>
              <a:t>Defining One’s Own </a:t>
            </a:r>
            <a:br>
              <a:rPr lang="en-US" dirty="0">
                <a:solidFill>
                  <a:srgbClr val="000000"/>
                </a:solidFill>
              </a:rPr>
            </a:br>
            <a:r>
              <a:rPr lang="en-US" dirty="0">
                <a:solidFill>
                  <a:srgbClr val="000000"/>
                </a:solidFill>
              </a:rPr>
              <a:t>Superhero Origin Story</a:t>
            </a:r>
          </a:p>
        </p:txBody>
      </p:sp>
      <p:pic>
        <p:nvPicPr>
          <p:cNvPr id="4" name="Content Placeholder 3" descr="Batman lost his parents.jpg"/>
          <p:cNvPicPr>
            <a:picLocks noGrp="1" noChangeAspect="1"/>
          </p:cNvPicPr>
          <p:nvPr>
            <p:ph idx="1"/>
          </p:nvPr>
        </p:nvPicPr>
        <p:blipFill>
          <a:blip r:embed="rId2">
            <a:extLst>
              <a:ext uri="{28A0092B-C50C-407E-A947-70E740481C1C}">
                <a14:useLocalDpi xmlns:a14="http://schemas.microsoft.com/office/drawing/2010/main" val="0"/>
              </a:ext>
            </a:extLst>
          </a:blip>
          <a:srcRect t="5648" b="5648"/>
          <a:stretch>
            <a:fillRect/>
          </a:stretch>
        </p:blipFill>
        <p:spPr>
          <a:xfrm>
            <a:off x="1370573" y="2351656"/>
            <a:ext cx="7656456" cy="4210755"/>
          </a:xfrm>
        </p:spPr>
      </p:pic>
      <p:sp>
        <p:nvSpPr>
          <p:cNvPr id="3" name="TextBox 2">
            <a:extLst>
              <a:ext uri="{FF2B5EF4-FFF2-40B4-BE49-F238E27FC236}">
                <a16:creationId xmlns:a16="http://schemas.microsoft.com/office/drawing/2014/main" xmlns="" id="{635BB933-DD9A-F94B-9447-1A51A5403732}"/>
              </a:ext>
            </a:extLst>
          </p:cNvPr>
          <p:cNvSpPr txBox="1"/>
          <p:nvPr/>
        </p:nvSpPr>
        <p:spPr>
          <a:xfrm>
            <a:off x="319351" y="1595086"/>
            <a:ext cx="4172937" cy="646331"/>
          </a:xfrm>
          <a:prstGeom prst="rect">
            <a:avLst/>
          </a:prstGeom>
          <a:noFill/>
        </p:spPr>
        <p:txBody>
          <a:bodyPr wrap="none" rtlCol="0">
            <a:spAutoFit/>
          </a:bodyPr>
          <a:lstStyle/>
          <a:p>
            <a:r>
              <a:rPr lang="en-US" b="1" dirty="0">
                <a:solidFill>
                  <a:srgbClr val="000000"/>
                </a:solidFill>
              </a:rPr>
              <a:t>Telling and retelling our</a:t>
            </a:r>
          </a:p>
          <a:p>
            <a:r>
              <a:rPr lang="en-US" b="1" dirty="0">
                <a:solidFill>
                  <a:srgbClr val="000000"/>
                </a:solidFill>
              </a:rPr>
              <a:t>“origin story” can reduce PTSD symptoms</a:t>
            </a:r>
          </a:p>
        </p:txBody>
      </p:sp>
    </p:spTree>
    <p:extLst>
      <p:ext uri="{BB962C8B-B14F-4D97-AF65-F5344CB8AC3E}">
        <p14:creationId xmlns:p14="http://schemas.microsoft.com/office/powerpoint/2010/main" val="255962870"/>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00B050"/>
                </a:solidFill>
              </a:rPr>
              <a:t>Scripting One’s Own Origin Story</a:t>
            </a:r>
          </a:p>
        </p:txBody>
      </p:sp>
      <p:pic>
        <p:nvPicPr>
          <p:cNvPr id="4" name="Content Placeholder 3" descr="BU009491.png"/>
          <p:cNvPicPr>
            <a:picLocks noGrp="1" noChangeAspect="1"/>
          </p:cNvPicPr>
          <p:nvPr>
            <p:ph idx="1"/>
          </p:nvPr>
        </p:nvPicPr>
        <p:blipFill rotWithShape="1">
          <a:blip r:embed="rId2">
            <a:extLst>
              <a:ext uri="{28A0092B-C50C-407E-A947-70E740481C1C}">
                <a14:useLocalDpi xmlns:a14="http://schemas.microsoft.com/office/drawing/2010/main" val="0"/>
              </a:ext>
            </a:extLst>
          </a:blip>
          <a:srcRect l="-1060" r="-2347"/>
          <a:stretch/>
        </p:blipFill>
        <p:spPr>
          <a:xfrm>
            <a:off x="3597074" y="2200000"/>
            <a:ext cx="5546926" cy="4525963"/>
          </a:xfrm>
        </p:spPr>
      </p:pic>
      <p:sp>
        <p:nvSpPr>
          <p:cNvPr id="3" name="TextBox 2"/>
          <p:cNvSpPr txBox="1"/>
          <p:nvPr/>
        </p:nvSpPr>
        <p:spPr>
          <a:xfrm>
            <a:off x="174965" y="2011092"/>
            <a:ext cx="4698722" cy="2246769"/>
          </a:xfrm>
          <a:prstGeom prst="rect">
            <a:avLst/>
          </a:prstGeom>
          <a:noFill/>
        </p:spPr>
        <p:txBody>
          <a:bodyPr wrap="none" rtlCol="0">
            <a:spAutoFit/>
          </a:bodyPr>
          <a:lstStyle/>
          <a:p>
            <a:pPr marL="342900" indent="-342900">
              <a:buFont typeface="Arial"/>
              <a:buChar char="•"/>
            </a:pPr>
            <a:r>
              <a:rPr lang="en-US" sz="2000" b="1" dirty="0" smtClean="0"/>
              <a:t>Not necessarily the biggest event</a:t>
            </a:r>
          </a:p>
          <a:p>
            <a:pPr marL="342900" indent="-342900">
              <a:buFont typeface="Arial"/>
              <a:buChar char="•"/>
            </a:pPr>
            <a:endParaRPr lang="en-US" sz="2000" b="1" dirty="0"/>
          </a:p>
          <a:p>
            <a:pPr marL="342900" indent="-342900">
              <a:buFont typeface="Arial"/>
              <a:buChar char="•"/>
            </a:pPr>
            <a:r>
              <a:rPr lang="en-US" sz="2000" b="1" dirty="0" smtClean="0"/>
              <a:t>Can also be “death by a thousand cuts”</a:t>
            </a:r>
          </a:p>
          <a:p>
            <a:pPr marL="800100" lvl="1" indent="-342900">
              <a:buFont typeface="Arial"/>
              <a:buChar char="•"/>
            </a:pPr>
            <a:r>
              <a:rPr lang="en-US" sz="2000" b="1" dirty="0" smtClean="0"/>
              <a:t>Abandonment</a:t>
            </a:r>
          </a:p>
          <a:p>
            <a:pPr marL="800100" lvl="1" indent="-342900">
              <a:buFont typeface="Arial"/>
              <a:buChar char="•"/>
            </a:pPr>
            <a:r>
              <a:rPr lang="en-US" sz="2000" b="1" dirty="0" smtClean="0"/>
              <a:t>Rejection</a:t>
            </a:r>
          </a:p>
          <a:p>
            <a:pPr marL="800100" lvl="1" indent="-342900">
              <a:buFont typeface="Arial"/>
              <a:buChar char="•"/>
            </a:pPr>
            <a:r>
              <a:rPr lang="en-US" sz="2000" b="1" dirty="0" smtClean="0"/>
              <a:t>Prejudice</a:t>
            </a:r>
          </a:p>
          <a:p>
            <a:pPr marL="800100" lvl="1" indent="-342900">
              <a:buFont typeface="Arial"/>
              <a:buChar char="•"/>
            </a:pPr>
            <a:r>
              <a:rPr lang="en-US" sz="2000" b="1" dirty="0" smtClean="0"/>
              <a:t>Being made to feel “not enough”</a:t>
            </a:r>
            <a:endParaRPr lang="en-US" sz="2000" b="1" dirty="0"/>
          </a:p>
        </p:txBody>
      </p:sp>
    </p:spTree>
    <p:extLst>
      <p:ext uri="{BB962C8B-B14F-4D97-AF65-F5344CB8AC3E}">
        <p14:creationId xmlns:p14="http://schemas.microsoft.com/office/powerpoint/2010/main" val="2348228131"/>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3748" y="3461154"/>
            <a:ext cx="3766337" cy="1509931"/>
          </a:xfrm>
        </p:spPr>
        <p:txBody>
          <a:bodyPr>
            <a:normAutofit/>
          </a:bodyPr>
          <a:lstStyle/>
          <a:p>
            <a:r>
              <a:rPr lang="en-US" sz="3500" dirty="0">
                <a:solidFill>
                  <a:srgbClr val="000000"/>
                </a:solidFill>
              </a:rPr>
              <a:t>Who is Your (Super)Hero ? </a:t>
            </a:r>
          </a:p>
        </p:txBody>
      </p:sp>
      <p:sp>
        <p:nvSpPr>
          <p:cNvPr id="3" name="Content Placeholder 2"/>
          <p:cNvSpPr>
            <a:spLocks noGrp="1"/>
          </p:cNvSpPr>
          <p:nvPr>
            <p:ph idx="1"/>
          </p:nvPr>
        </p:nvSpPr>
        <p:spPr>
          <a:xfrm>
            <a:off x="4851402" y="3405008"/>
            <a:ext cx="3694808" cy="2292057"/>
          </a:xfrm>
        </p:spPr>
        <p:txBody>
          <a:bodyPr anchor="ctr">
            <a:noAutofit/>
          </a:bodyPr>
          <a:lstStyle/>
          <a:p>
            <a:r>
              <a:rPr lang="en-US" sz="2200" dirty="0">
                <a:solidFill>
                  <a:srgbClr val="000000"/>
                </a:solidFill>
              </a:rPr>
              <a:t>Can be real life or fictional</a:t>
            </a:r>
          </a:p>
          <a:p>
            <a:r>
              <a:rPr lang="en-US" sz="2200" dirty="0">
                <a:solidFill>
                  <a:srgbClr val="000000"/>
                </a:solidFill>
              </a:rPr>
              <a:t>Someone who is a figure of great strength and wisdom</a:t>
            </a:r>
          </a:p>
          <a:p>
            <a:r>
              <a:rPr lang="en-US" sz="2200" dirty="0">
                <a:solidFill>
                  <a:srgbClr val="000000"/>
                </a:solidFill>
              </a:rPr>
              <a:t>What do you admire about them ? </a:t>
            </a:r>
          </a:p>
        </p:txBody>
      </p:sp>
      <p:sp>
        <p:nvSpPr>
          <p:cNvPr id="5" name="Rectangle 2">
            <a:extLst>
              <a:ext uri="{FF2B5EF4-FFF2-40B4-BE49-F238E27FC236}">
                <a16:creationId xmlns:a16="http://schemas.microsoft.com/office/drawing/2014/main" xmlns="" id="{C33BA8C0-EF21-4A42-908A-775A86439AC3}"/>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6" name="Picture 5" descr="Wonder Woman.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63453" y="2"/>
            <a:ext cx="3343006" cy="2565134"/>
          </a:xfrm>
          <a:prstGeom prst="rect">
            <a:avLst/>
          </a:prstGeom>
        </p:spPr>
      </p:pic>
      <p:pic>
        <p:nvPicPr>
          <p:cNvPr id="7" name="Picture 6" descr="Yoda.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04271" y="0"/>
            <a:ext cx="2939729" cy="2565136"/>
          </a:xfrm>
          <a:prstGeom prst="rect">
            <a:avLst/>
          </a:prstGeom>
        </p:spPr>
      </p:pic>
      <p:pic>
        <p:nvPicPr>
          <p:cNvPr id="8" name="Picture 7" descr="Black Panther.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2"/>
            <a:ext cx="2963453" cy="2565134"/>
          </a:xfrm>
          <a:prstGeom prst="rect">
            <a:avLst/>
          </a:prstGeom>
        </p:spPr>
      </p:pic>
    </p:spTree>
    <p:extLst>
      <p:ext uri="{BB962C8B-B14F-4D97-AF65-F5344CB8AC3E}">
        <p14:creationId xmlns:p14="http://schemas.microsoft.com/office/powerpoint/2010/main" val="2625403213"/>
      </p:ext>
    </p:extLst>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Your Hero’s Message</a:t>
            </a:r>
          </a:p>
        </p:txBody>
      </p:sp>
      <p:pic>
        <p:nvPicPr>
          <p:cNvPr id="4" name="Content Placeholder 3" descr="human-connection.jpg"/>
          <p:cNvPicPr>
            <a:picLocks noGrp="1" noChangeAspect="1"/>
          </p:cNvPicPr>
          <p:nvPr>
            <p:ph idx="1"/>
          </p:nvPr>
        </p:nvPicPr>
        <p:blipFill>
          <a:blip r:embed="rId2">
            <a:extLst>
              <a:ext uri="{28A0092B-C50C-407E-A947-70E740481C1C}">
                <a14:useLocalDpi xmlns:a14="http://schemas.microsoft.com/office/drawing/2010/main" val="0"/>
              </a:ext>
            </a:extLst>
          </a:blip>
          <a:srcRect t="8650" b="8650"/>
          <a:stretch>
            <a:fillRect/>
          </a:stretch>
        </p:blipFill>
        <p:spPr/>
      </p:pic>
    </p:spTree>
    <p:extLst>
      <p:ext uri="{BB962C8B-B14F-4D97-AF65-F5344CB8AC3E}">
        <p14:creationId xmlns:p14="http://schemas.microsoft.com/office/powerpoint/2010/main" val="1797045688"/>
      </p:ext>
    </p:extLst>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D334D88-6091-0E4F-8B40-61BF7A957E9F}"/>
              </a:ext>
            </a:extLst>
          </p:cNvPr>
          <p:cNvSpPr>
            <a:spLocks noGrp="1"/>
          </p:cNvSpPr>
          <p:nvPr>
            <p:ph type="title"/>
          </p:nvPr>
        </p:nvSpPr>
        <p:spPr/>
        <p:txBody>
          <a:bodyPr/>
          <a:lstStyle/>
          <a:p>
            <a:r>
              <a:rPr lang="en-US" dirty="0"/>
              <a:t>Identifying “monsters”</a:t>
            </a:r>
          </a:p>
        </p:txBody>
      </p:sp>
      <p:sp>
        <p:nvSpPr>
          <p:cNvPr id="3" name="Content Placeholder 2">
            <a:extLst>
              <a:ext uri="{FF2B5EF4-FFF2-40B4-BE49-F238E27FC236}">
                <a16:creationId xmlns:a16="http://schemas.microsoft.com/office/drawing/2014/main" xmlns="" id="{BDE25348-2E3E-704D-A397-7671CB1416ED}"/>
              </a:ext>
            </a:extLst>
          </p:cNvPr>
          <p:cNvSpPr>
            <a:spLocks noGrp="1"/>
          </p:cNvSpPr>
          <p:nvPr>
            <p:ph idx="1"/>
          </p:nvPr>
        </p:nvSpPr>
        <p:spPr/>
        <p:txBody>
          <a:bodyPr/>
          <a:lstStyle/>
          <a:p>
            <a:r>
              <a:rPr lang="en-US" dirty="0"/>
              <a:t>“Monsters” are any unwanted feelings, emotions, sensations, and thoughts that the client may want to get rid of</a:t>
            </a:r>
          </a:p>
          <a:p>
            <a:pPr lvl="1"/>
            <a:r>
              <a:rPr lang="en-US" dirty="0"/>
              <a:t>“Monsters” are not perpetrators of abuse, they are the result of it</a:t>
            </a:r>
          </a:p>
        </p:txBody>
      </p:sp>
    </p:spTree>
    <p:extLst>
      <p:ext uri="{BB962C8B-B14F-4D97-AF65-F5344CB8AC3E}">
        <p14:creationId xmlns:p14="http://schemas.microsoft.com/office/powerpoint/2010/main" val="1564927543"/>
      </p:ext>
    </p:extLst>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Willingness to face emotions</a:t>
            </a:r>
          </a:p>
        </p:txBody>
      </p:sp>
      <p:pic>
        <p:nvPicPr>
          <p:cNvPr id="4" name="Content Placeholder 3" descr="Chapter 07 image 01.jpg"/>
          <p:cNvPicPr>
            <a:picLocks noGrp="1" noChangeAspect="1"/>
          </p:cNvPicPr>
          <p:nvPr>
            <p:ph idx="1"/>
          </p:nvPr>
        </p:nvPicPr>
        <p:blipFill rotWithShape="1">
          <a:blip r:embed="rId2">
            <a:extLst>
              <a:ext uri="{28A0092B-C50C-407E-A947-70E740481C1C}">
                <a14:useLocalDpi xmlns:a14="http://schemas.microsoft.com/office/drawing/2010/main" val="0"/>
              </a:ext>
            </a:extLst>
          </a:blip>
          <a:srcRect l="-511" r="123"/>
          <a:stretch/>
        </p:blipFill>
        <p:spPr>
          <a:xfrm>
            <a:off x="1770410" y="1190833"/>
            <a:ext cx="5621888" cy="5667167"/>
          </a:xfrm>
        </p:spPr>
      </p:pic>
      <p:sp>
        <p:nvSpPr>
          <p:cNvPr id="3" name="TextBox 2"/>
          <p:cNvSpPr txBox="1"/>
          <p:nvPr/>
        </p:nvSpPr>
        <p:spPr>
          <a:xfrm>
            <a:off x="129179" y="2028733"/>
            <a:ext cx="1493677" cy="1323439"/>
          </a:xfrm>
          <a:prstGeom prst="rect">
            <a:avLst/>
          </a:prstGeom>
          <a:noFill/>
        </p:spPr>
        <p:txBody>
          <a:bodyPr wrap="square" rtlCol="0">
            <a:spAutoFit/>
          </a:bodyPr>
          <a:lstStyle/>
          <a:p>
            <a:r>
              <a:rPr lang="en-US" sz="2000" b="1" dirty="0" smtClean="0"/>
              <a:t>Experiential </a:t>
            </a:r>
          </a:p>
          <a:p>
            <a:r>
              <a:rPr lang="en-US" sz="2000" b="1" dirty="0" smtClean="0"/>
              <a:t>Avoidance </a:t>
            </a:r>
          </a:p>
          <a:p>
            <a:r>
              <a:rPr lang="en-US" sz="2000" b="1" dirty="0" smtClean="0"/>
              <a:t>doesn’t work</a:t>
            </a:r>
            <a:endParaRPr lang="en-US" sz="2000" b="1" dirty="0"/>
          </a:p>
        </p:txBody>
      </p:sp>
      <p:sp>
        <p:nvSpPr>
          <p:cNvPr id="5" name="TextBox 4"/>
          <p:cNvSpPr txBox="1"/>
          <p:nvPr/>
        </p:nvSpPr>
        <p:spPr>
          <a:xfrm>
            <a:off x="7620367" y="2028732"/>
            <a:ext cx="1322981" cy="1015663"/>
          </a:xfrm>
          <a:prstGeom prst="rect">
            <a:avLst/>
          </a:prstGeom>
          <a:noFill/>
        </p:spPr>
        <p:txBody>
          <a:bodyPr wrap="square" rtlCol="0">
            <a:spAutoFit/>
          </a:bodyPr>
          <a:lstStyle/>
          <a:p>
            <a:r>
              <a:rPr lang="en-US" sz="2000" b="1" dirty="0" smtClean="0"/>
              <a:t>The only way out is through</a:t>
            </a:r>
            <a:endParaRPr lang="en-US" sz="2000" b="1" dirty="0"/>
          </a:p>
        </p:txBody>
      </p:sp>
    </p:spTree>
    <p:extLst>
      <p:ext uri="{BB962C8B-B14F-4D97-AF65-F5344CB8AC3E}">
        <p14:creationId xmlns:p14="http://schemas.microsoft.com/office/powerpoint/2010/main" val="1987074340"/>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Superhero Therapy?</a:t>
            </a:r>
          </a:p>
        </p:txBody>
      </p:sp>
      <p:sp>
        <p:nvSpPr>
          <p:cNvPr id="3" name="TextBox 2"/>
          <p:cNvSpPr txBox="1"/>
          <p:nvPr/>
        </p:nvSpPr>
        <p:spPr>
          <a:xfrm>
            <a:off x="0" y="1417638"/>
            <a:ext cx="8102807" cy="5262980"/>
          </a:xfrm>
          <a:prstGeom prst="rect">
            <a:avLst/>
          </a:prstGeom>
          <a:noFill/>
        </p:spPr>
        <p:txBody>
          <a:bodyPr wrap="square" rtlCol="0">
            <a:spAutoFit/>
          </a:bodyPr>
          <a:lstStyle/>
          <a:p>
            <a:pPr marL="457200" indent="-457200">
              <a:buFont typeface="Arial"/>
              <a:buChar char="•"/>
            </a:pPr>
            <a:r>
              <a:rPr lang="en-US" sz="2800" dirty="0"/>
              <a:t>Using </a:t>
            </a:r>
            <a:r>
              <a:rPr lang="en-US" sz="2800" dirty="0" smtClean="0"/>
              <a:t>stories from popular </a:t>
            </a:r>
            <a:r>
              <a:rPr lang="en-US" sz="2800" dirty="0"/>
              <a:t>culture (books, TV shows, movies, and video games examples) in evidence-based therapies (CBT, ACT, prosocial research</a:t>
            </a:r>
            <a:r>
              <a:rPr lang="en-US" sz="2800" dirty="0" smtClean="0"/>
              <a:t>)</a:t>
            </a:r>
          </a:p>
          <a:p>
            <a:pPr marL="457200" indent="-457200">
              <a:buFont typeface="Arial"/>
              <a:buChar char="•"/>
            </a:pPr>
            <a:endParaRPr lang="en-US" sz="2800" dirty="0"/>
          </a:p>
          <a:p>
            <a:pPr marL="457200" indent="-457200">
              <a:buFont typeface="Arial"/>
              <a:buChar char="•"/>
            </a:pPr>
            <a:r>
              <a:rPr lang="en-US" sz="2800" dirty="0" smtClean="0"/>
              <a:t>To help client become</a:t>
            </a:r>
          </a:p>
          <a:p>
            <a:r>
              <a:rPr lang="en-US" sz="2800" dirty="0" smtClean="0"/>
              <a:t>	a version of a hero</a:t>
            </a:r>
          </a:p>
          <a:p>
            <a:r>
              <a:rPr lang="en-US" sz="2800" dirty="0" smtClean="0"/>
              <a:t>	IRL</a:t>
            </a:r>
            <a:endParaRPr lang="en-US" sz="2800" dirty="0"/>
          </a:p>
          <a:p>
            <a:pPr marL="457200" indent="-457200">
              <a:buFont typeface="Arial"/>
              <a:buChar char="•"/>
            </a:pPr>
            <a:endParaRPr lang="en-US" sz="2800" dirty="0"/>
          </a:p>
          <a:p>
            <a:pPr marL="457200" indent="-457200">
              <a:buFont typeface="Arial"/>
              <a:buChar char="•"/>
            </a:pPr>
            <a:r>
              <a:rPr lang="en-US" sz="2800" dirty="0"/>
              <a:t>For </a:t>
            </a:r>
            <a:r>
              <a:rPr lang="en-US" sz="2800" dirty="0" smtClean="0"/>
              <a:t>people </a:t>
            </a:r>
            <a:r>
              <a:rPr lang="en-US" sz="2800" dirty="0"/>
              <a:t>of all </a:t>
            </a:r>
            <a:r>
              <a:rPr lang="en-US" sz="2800" dirty="0" smtClean="0"/>
              <a:t>ages</a:t>
            </a:r>
          </a:p>
          <a:p>
            <a:pPr marL="457200" indent="-457200">
              <a:buFont typeface="Arial"/>
              <a:buChar char="•"/>
            </a:pPr>
            <a:endParaRPr lang="en-US" sz="2800" dirty="0"/>
          </a:p>
          <a:p>
            <a:pPr marL="457200" indent="-457200">
              <a:buFont typeface="Arial"/>
              <a:buChar char="•"/>
            </a:pPr>
            <a:r>
              <a:rPr lang="en-US" sz="2800" dirty="0" smtClean="0"/>
              <a:t>No need to be the expert</a:t>
            </a:r>
            <a:endParaRPr lang="en-US" sz="2800" dirty="0"/>
          </a:p>
        </p:txBody>
      </p:sp>
      <p:pic>
        <p:nvPicPr>
          <p:cNvPr id="5" name="Content Placeholder 4" descr="Star Trek.jpg"/>
          <p:cNvPicPr>
            <a:picLocks noGrp="1" noChangeAspect="1"/>
          </p:cNvPicPr>
          <p:nvPr>
            <p:ph idx="1"/>
          </p:nvPr>
        </p:nvPicPr>
        <p:blipFill rotWithShape="1">
          <a:blip r:embed="rId2">
            <a:extLst>
              <a:ext uri="{28A0092B-C50C-407E-A947-70E740481C1C}">
                <a14:useLocalDpi xmlns:a14="http://schemas.microsoft.com/office/drawing/2010/main" val="0"/>
              </a:ext>
            </a:extLst>
          </a:blip>
          <a:srcRect l="610" r="-249"/>
          <a:stretch/>
        </p:blipFill>
        <p:spPr>
          <a:xfrm>
            <a:off x="4386057" y="2980385"/>
            <a:ext cx="4757943" cy="3877615"/>
          </a:xfrm>
        </p:spPr>
      </p:pic>
    </p:spTree>
    <p:extLst>
      <p:ext uri="{BB962C8B-B14F-4D97-AF65-F5344CB8AC3E}">
        <p14:creationId xmlns:p14="http://schemas.microsoft.com/office/powerpoint/2010/main" val="261642038"/>
      </p:ext>
    </p:extLst>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CB156E5-4681-D54B-9A6D-DB761A37A4E2}"/>
              </a:ext>
            </a:extLst>
          </p:cNvPr>
          <p:cNvSpPr>
            <a:spLocks noGrp="1"/>
          </p:cNvSpPr>
          <p:nvPr>
            <p:ph type="title"/>
          </p:nvPr>
        </p:nvSpPr>
        <p:spPr/>
        <p:txBody>
          <a:bodyPr>
            <a:normAutofit fontScale="90000"/>
          </a:bodyPr>
          <a:lstStyle/>
          <a:p>
            <a:r>
              <a:rPr lang="en-US" dirty="0" smtClean="0"/>
              <a:t>Can help clients to find their own core values and inspire committed actions</a:t>
            </a:r>
            <a:endParaRPr lang="en-US" dirty="0"/>
          </a:p>
        </p:txBody>
      </p:sp>
      <p:pic>
        <p:nvPicPr>
          <p:cNvPr id="5" name="Content Placeholder 4">
            <a:extLst>
              <a:ext uri="{FF2B5EF4-FFF2-40B4-BE49-F238E27FC236}">
                <a16:creationId xmlns:a16="http://schemas.microsoft.com/office/drawing/2014/main" xmlns="" id="{6E534210-3411-8140-8C81-A68D04BA3342}"/>
              </a:ext>
            </a:extLst>
          </p:cNvPr>
          <p:cNvPicPr>
            <a:picLocks noGrp="1" noChangeAspect="1"/>
          </p:cNvPicPr>
          <p:nvPr>
            <p:ph idx="1"/>
          </p:nvPr>
        </p:nvPicPr>
        <p:blipFill>
          <a:blip r:embed="rId2"/>
          <a:stretch>
            <a:fillRect/>
          </a:stretch>
        </p:blipFill>
        <p:spPr>
          <a:xfrm>
            <a:off x="901700" y="1909920"/>
            <a:ext cx="7476490" cy="4120023"/>
          </a:xfrm>
        </p:spPr>
      </p:pic>
    </p:spTree>
    <p:extLst>
      <p:ext uri="{BB962C8B-B14F-4D97-AF65-F5344CB8AC3E}">
        <p14:creationId xmlns:p14="http://schemas.microsoft.com/office/powerpoint/2010/main" val="1234790033"/>
      </p:ext>
    </p:extLst>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xmlns="" id="{00622828-19AD-F743-B6FA-BB9397D77048}"/>
              </a:ext>
            </a:extLst>
          </p:cNvPr>
          <p:cNvSpPr>
            <a:spLocks noGrp="1"/>
          </p:cNvSpPr>
          <p:nvPr>
            <p:ph type="title"/>
          </p:nvPr>
        </p:nvSpPr>
        <p:spPr/>
        <p:txBody>
          <a:bodyPr>
            <a:normAutofit/>
          </a:bodyPr>
          <a:lstStyle/>
          <a:p>
            <a:r>
              <a:rPr lang="en-US" dirty="0"/>
              <a:t>Identifying core values</a:t>
            </a:r>
          </a:p>
        </p:txBody>
      </p:sp>
      <p:sp>
        <p:nvSpPr>
          <p:cNvPr id="8" name="Content Placeholder 7">
            <a:extLst>
              <a:ext uri="{FF2B5EF4-FFF2-40B4-BE49-F238E27FC236}">
                <a16:creationId xmlns:a16="http://schemas.microsoft.com/office/drawing/2014/main" xmlns="" id="{C8E8EE9C-1A6C-1945-A28D-E6D1B8D5FEAA}"/>
              </a:ext>
            </a:extLst>
          </p:cNvPr>
          <p:cNvSpPr>
            <a:spLocks noGrp="1"/>
          </p:cNvSpPr>
          <p:nvPr>
            <p:ph idx="1"/>
          </p:nvPr>
        </p:nvSpPr>
        <p:spPr>
          <a:xfrm>
            <a:off x="457200" y="1417638"/>
            <a:ext cx="8229600" cy="4445635"/>
          </a:xfrm>
        </p:spPr>
        <p:txBody>
          <a:bodyPr/>
          <a:lstStyle/>
          <a:p>
            <a:r>
              <a:rPr lang="en-US" dirty="0" smtClean="0"/>
              <a:t>Imagine that you could be a real life superhero </a:t>
            </a:r>
          </a:p>
        </p:txBody>
      </p:sp>
      <p:pic>
        <p:nvPicPr>
          <p:cNvPr id="12" name="Picture 11">
            <a:extLst>
              <a:ext uri="{FF2B5EF4-FFF2-40B4-BE49-F238E27FC236}">
                <a16:creationId xmlns:a16="http://schemas.microsoft.com/office/drawing/2014/main" xmlns="" id="{4097FAF2-1A5D-C746-AFAA-4D7E420B17FF}"/>
              </a:ext>
            </a:extLst>
          </p:cNvPr>
          <p:cNvPicPr>
            <a:picLocks noChangeAspect="1"/>
          </p:cNvPicPr>
          <p:nvPr/>
        </p:nvPicPr>
        <p:blipFill>
          <a:blip r:embed="rId2"/>
          <a:stretch>
            <a:fillRect/>
          </a:stretch>
        </p:blipFill>
        <p:spPr>
          <a:xfrm>
            <a:off x="1011555" y="2737563"/>
            <a:ext cx="7120890" cy="3720387"/>
          </a:xfrm>
          <a:prstGeom prst="rect">
            <a:avLst/>
          </a:prstGeom>
        </p:spPr>
      </p:pic>
    </p:spTree>
    <p:extLst>
      <p:ext uri="{BB962C8B-B14F-4D97-AF65-F5344CB8AC3E}">
        <p14:creationId xmlns:p14="http://schemas.microsoft.com/office/powerpoint/2010/main" val="1485278991"/>
      </p:ext>
    </p:extLst>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xmlns="" id="{00622828-19AD-F743-B6FA-BB9397D77048}"/>
              </a:ext>
            </a:extLst>
          </p:cNvPr>
          <p:cNvSpPr>
            <a:spLocks noGrp="1"/>
          </p:cNvSpPr>
          <p:nvPr>
            <p:ph type="title"/>
          </p:nvPr>
        </p:nvSpPr>
        <p:spPr/>
        <p:txBody>
          <a:bodyPr/>
          <a:lstStyle/>
          <a:p>
            <a:r>
              <a:rPr lang="en-US" dirty="0"/>
              <a:t>Identifying core values</a:t>
            </a:r>
          </a:p>
        </p:txBody>
      </p:sp>
      <p:sp>
        <p:nvSpPr>
          <p:cNvPr id="8" name="Content Placeholder 7">
            <a:extLst>
              <a:ext uri="{FF2B5EF4-FFF2-40B4-BE49-F238E27FC236}">
                <a16:creationId xmlns:a16="http://schemas.microsoft.com/office/drawing/2014/main" xmlns="" id="{C8E8EE9C-1A6C-1945-A28D-E6D1B8D5FEAA}"/>
              </a:ext>
            </a:extLst>
          </p:cNvPr>
          <p:cNvSpPr>
            <a:spLocks noGrp="1"/>
          </p:cNvSpPr>
          <p:nvPr>
            <p:ph idx="1"/>
          </p:nvPr>
        </p:nvSpPr>
        <p:spPr>
          <a:xfrm>
            <a:off x="457200" y="1325880"/>
            <a:ext cx="8229600" cy="4525963"/>
          </a:xfrm>
        </p:spPr>
        <p:txBody>
          <a:bodyPr/>
          <a:lstStyle/>
          <a:p>
            <a:r>
              <a:rPr lang="en-US" dirty="0"/>
              <a:t>If you could be granted </a:t>
            </a:r>
            <a:r>
              <a:rPr lang="en-US" dirty="0" smtClean="0"/>
              <a:t>a </a:t>
            </a:r>
            <a:r>
              <a:rPr lang="en-US" dirty="0"/>
              <a:t>superpowers or </a:t>
            </a:r>
            <a:r>
              <a:rPr lang="en-US" dirty="0" smtClean="0"/>
              <a:t>a magical ability, </a:t>
            </a:r>
            <a:r>
              <a:rPr lang="en-US" dirty="0"/>
              <a:t>what would you wish </a:t>
            </a:r>
            <a:r>
              <a:rPr lang="en-US" dirty="0" smtClean="0"/>
              <a:t>for</a:t>
            </a:r>
            <a:r>
              <a:rPr lang="en-US" dirty="0"/>
              <a:t>?</a:t>
            </a:r>
          </a:p>
        </p:txBody>
      </p:sp>
      <p:pic>
        <p:nvPicPr>
          <p:cNvPr id="5" name="Picture 4">
            <a:extLst>
              <a:ext uri="{FF2B5EF4-FFF2-40B4-BE49-F238E27FC236}">
                <a16:creationId xmlns:a16="http://schemas.microsoft.com/office/drawing/2014/main" xmlns="" id="{BF6F1662-F769-9642-B05B-1B41A3E17907}"/>
              </a:ext>
            </a:extLst>
          </p:cNvPr>
          <p:cNvPicPr>
            <a:picLocks noChangeAspect="1"/>
          </p:cNvPicPr>
          <p:nvPr/>
        </p:nvPicPr>
        <p:blipFill>
          <a:blip r:embed="rId2"/>
          <a:stretch>
            <a:fillRect/>
          </a:stretch>
        </p:blipFill>
        <p:spPr>
          <a:xfrm>
            <a:off x="1440180" y="3291746"/>
            <a:ext cx="6402070" cy="3566254"/>
          </a:xfrm>
          <a:prstGeom prst="rect">
            <a:avLst/>
          </a:prstGeom>
        </p:spPr>
      </p:pic>
    </p:spTree>
    <p:extLst>
      <p:ext uri="{BB962C8B-B14F-4D97-AF65-F5344CB8AC3E}">
        <p14:creationId xmlns:p14="http://schemas.microsoft.com/office/powerpoint/2010/main" val="3250920197"/>
      </p:ext>
    </p:extLst>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xmlns="" id="{00622828-19AD-F743-B6FA-BB9397D77048}"/>
              </a:ext>
            </a:extLst>
          </p:cNvPr>
          <p:cNvSpPr>
            <a:spLocks noGrp="1"/>
          </p:cNvSpPr>
          <p:nvPr>
            <p:ph type="title"/>
          </p:nvPr>
        </p:nvSpPr>
        <p:spPr>
          <a:xfrm>
            <a:off x="457200" y="274638"/>
            <a:ext cx="8229600" cy="799782"/>
          </a:xfrm>
        </p:spPr>
        <p:txBody>
          <a:bodyPr/>
          <a:lstStyle/>
          <a:p>
            <a:r>
              <a:rPr lang="en-US" dirty="0"/>
              <a:t>Identifying core values</a:t>
            </a:r>
          </a:p>
        </p:txBody>
      </p:sp>
      <p:sp>
        <p:nvSpPr>
          <p:cNvPr id="8" name="Content Placeholder 7">
            <a:extLst>
              <a:ext uri="{FF2B5EF4-FFF2-40B4-BE49-F238E27FC236}">
                <a16:creationId xmlns:a16="http://schemas.microsoft.com/office/drawing/2014/main" xmlns="" id="{C8E8EE9C-1A6C-1945-A28D-E6D1B8D5FEAA}"/>
              </a:ext>
            </a:extLst>
          </p:cNvPr>
          <p:cNvSpPr>
            <a:spLocks noGrp="1"/>
          </p:cNvSpPr>
          <p:nvPr>
            <p:ph idx="1"/>
          </p:nvPr>
        </p:nvSpPr>
        <p:spPr>
          <a:xfrm>
            <a:off x="457200" y="1154430"/>
            <a:ext cx="8229600" cy="4525963"/>
          </a:xfrm>
        </p:spPr>
        <p:txBody>
          <a:bodyPr/>
          <a:lstStyle/>
          <a:p>
            <a:r>
              <a:rPr lang="en-US" dirty="0" smtClean="0"/>
              <a:t>What </a:t>
            </a:r>
            <a:r>
              <a:rPr lang="en-US" dirty="0"/>
              <a:t>would you do with </a:t>
            </a:r>
            <a:r>
              <a:rPr lang="en-US" dirty="0" smtClean="0"/>
              <a:t>these abilities?</a:t>
            </a:r>
            <a:endParaRPr lang="en-US" dirty="0"/>
          </a:p>
        </p:txBody>
      </p:sp>
      <p:pic>
        <p:nvPicPr>
          <p:cNvPr id="4" name="Picture 3">
            <a:extLst>
              <a:ext uri="{FF2B5EF4-FFF2-40B4-BE49-F238E27FC236}">
                <a16:creationId xmlns:a16="http://schemas.microsoft.com/office/drawing/2014/main" xmlns="" id="{EA4FEFEF-EEB5-5342-BF30-05C3665A87A7}"/>
              </a:ext>
            </a:extLst>
          </p:cNvPr>
          <p:cNvPicPr>
            <a:picLocks noChangeAspect="1"/>
          </p:cNvPicPr>
          <p:nvPr/>
        </p:nvPicPr>
        <p:blipFill>
          <a:blip r:embed="rId2"/>
          <a:stretch>
            <a:fillRect/>
          </a:stretch>
        </p:blipFill>
        <p:spPr>
          <a:xfrm>
            <a:off x="191236" y="2244899"/>
            <a:ext cx="8952764" cy="4476382"/>
          </a:xfrm>
          <a:prstGeom prst="rect">
            <a:avLst/>
          </a:prstGeom>
        </p:spPr>
      </p:pic>
    </p:spTree>
    <p:extLst>
      <p:ext uri="{BB962C8B-B14F-4D97-AF65-F5344CB8AC3E}">
        <p14:creationId xmlns:p14="http://schemas.microsoft.com/office/powerpoint/2010/main" val="203131694"/>
      </p:ext>
    </p:extLst>
  </p:cSld>
  <p:clrMapOvr>
    <a:masterClrMapping/>
  </p:clrMapOvr>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bigger picture</a:t>
            </a:r>
            <a:endParaRPr lang="en-US" dirty="0"/>
          </a:p>
        </p:txBody>
      </p:sp>
      <p:sp>
        <p:nvSpPr>
          <p:cNvPr id="3" name="Content Placeholder 2"/>
          <p:cNvSpPr>
            <a:spLocks noGrp="1"/>
          </p:cNvSpPr>
          <p:nvPr>
            <p:ph idx="1"/>
          </p:nvPr>
        </p:nvSpPr>
        <p:spPr/>
        <p:txBody>
          <a:bodyPr/>
          <a:lstStyle/>
          <a:p>
            <a:r>
              <a:rPr lang="en-US" dirty="0" smtClean="0"/>
              <a:t>It’s not about what you DO</a:t>
            </a:r>
          </a:p>
          <a:p>
            <a:pPr marL="0" indent="0">
              <a:buNone/>
            </a:pPr>
            <a:endParaRPr lang="en-US" dirty="0" smtClean="0"/>
          </a:p>
          <a:p>
            <a:r>
              <a:rPr lang="en-US" dirty="0" smtClean="0"/>
              <a:t>It’s about what do FOR THE WORLD</a:t>
            </a:r>
          </a:p>
          <a:p>
            <a:endParaRPr lang="en-US" dirty="0"/>
          </a:p>
          <a:p>
            <a:r>
              <a:rPr lang="en-US" dirty="0" smtClean="0"/>
              <a:t>External focus</a:t>
            </a:r>
          </a:p>
          <a:p>
            <a:endParaRPr lang="en-US" dirty="0"/>
          </a:p>
          <a:p>
            <a:r>
              <a:rPr lang="en-US" dirty="0" smtClean="0"/>
              <a:t>Posttraumatic growth and meaning making</a:t>
            </a:r>
            <a:endParaRPr lang="en-US" dirty="0"/>
          </a:p>
        </p:txBody>
      </p:sp>
      <p:sp>
        <p:nvSpPr>
          <p:cNvPr id="4" name="TextBox 3"/>
          <p:cNvSpPr txBox="1"/>
          <p:nvPr/>
        </p:nvSpPr>
        <p:spPr>
          <a:xfrm>
            <a:off x="3457389" y="6262611"/>
            <a:ext cx="1824275" cy="369332"/>
          </a:xfrm>
          <a:prstGeom prst="rect">
            <a:avLst/>
          </a:prstGeom>
          <a:noFill/>
        </p:spPr>
        <p:txBody>
          <a:bodyPr wrap="none" rtlCol="0">
            <a:spAutoFit/>
          </a:bodyPr>
          <a:lstStyle/>
          <a:p>
            <a:r>
              <a:rPr lang="en-GB" dirty="0"/>
              <a:t>(Park &amp; Ai, 2006). </a:t>
            </a:r>
            <a:endParaRPr lang="en-US" dirty="0"/>
          </a:p>
        </p:txBody>
      </p:sp>
    </p:spTree>
    <p:extLst>
      <p:ext uri="{BB962C8B-B14F-4D97-AF65-F5344CB8AC3E}">
        <p14:creationId xmlns:p14="http://schemas.microsoft.com/office/powerpoint/2010/main" val="1746665188"/>
      </p:ext>
    </p:extLst>
  </p:cSld>
  <p:clrMapOvr>
    <a:masterClrMapping/>
  </p:clrMapOvr>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Title 1"/>
          <p:cNvSpPr>
            <a:spLocks noGrp="1"/>
          </p:cNvSpPr>
          <p:nvPr>
            <p:ph type="title"/>
          </p:nvPr>
        </p:nvSpPr>
        <p:spPr/>
        <p:txBody>
          <a:bodyPr/>
          <a:lstStyle/>
          <a:p>
            <a:r>
              <a:rPr lang="en-US" dirty="0">
                <a:latin typeface="Calibri" charset="0"/>
              </a:rPr>
              <a:t>Veronica Mars</a:t>
            </a:r>
          </a:p>
        </p:txBody>
      </p:sp>
      <p:pic>
        <p:nvPicPr>
          <p:cNvPr id="72707" name="Content Placeholder 3" descr="Veronica Mars.jpg"/>
          <p:cNvPicPr>
            <a:picLocks noGrp="1" noChangeAspect="1"/>
          </p:cNvPicPr>
          <p:nvPr>
            <p:ph idx="1"/>
          </p:nvPr>
        </p:nvPicPr>
        <p:blipFill>
          <a:blip r:embed="rId2">
            <a:extLst>
              <a:ext uri="{28A0092B-C50C-407E-A947-70E740481C1C}">
                <a14:useLocalDpi xmlns:a14="http://schemas.microsoft.com/office/drawing/2010/main" val="0"/>
              </a:ext>
            </a:extLst>
          </a:blip>
          <a:srcRect t="13336" b="13336"/>
          <a:stretch>
            <a:fillRect/>
          </a:stretch>
        </p:blipFill>
        <p:spPr>
          <a:xfrm>
            <a:off x="0" y="1600200"/>
            <a:ext cx="9144000" cy="5029200"/>
          </a:xfrm>
        </p:spPr>
      </p:pic>
    </p:spTree>
    <p:extLst>
      <p:ext uri="{BB962C8B-B14F-4D97-AF65-F5344CB8AC3E}">
        <p14:creationId xmlns:p14="http://schemas.microsoft.com/office/powerpoint/2010/main" val="494840962"/>
      </p:ext>
    </p:extLst>
  </p:cSld>
  <p:clrMapOvr>
    <a:masterClrMapping/>
  </p:clrMapOvr>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Title 1"/>
          <p:cNvSpPr>
            <a:spLocks noGrp="1"/>
          </p:cNvSpPr>
          <p:nvPr>
            <p:ph type="title"/>
          </p:nvPr>
        </p:nvSpPr>
        <p:spPr/>
        <p:txBody>
          <a:bodyPr/>
          <a:lstStyle/>
          <a:p>
            <a:r>
              <a:rPr lang="en-US" dirty="0">
                <a:latin typeface="Calibri" charset="0"/>
              </a:rPr>
              <a:t>What would Veronica do?</a:t>
            </a:r>
          </a:p>
        </p:txBody>
      </p:sp>
      <p:pic>
        <p:nvPicPr>
          <p:cNvPr id="2" name="Content Placeholder 1" descr="Veronica Mars.jpg"/>
          <p:cNvPicPr>
            <a:picLocks noGrp="1" noChangeAspect="1"/>
          </p:cNvPicPr>
          <p:nvPr>
            <p:ph idx="1"/>
          </p:nvPr>
        </p:nvPicPr>
        <p:blipFill rotWithShape="1">
          <a:blip r:embed="rId2">
            <a:extLst>
              <a:ext uri="{28A0092B-C50C-407E-A947-70E740481C1C}">
                <a14:useLocalDpi xmlns:a14="http://schemas.microsoft.com/office/drawing/2010/main" val="0"/>
              </a:ext>
            </a:extLst>
          </a:blip>
          <a:srcRect l="-69" r="1083"/>
          <a:stretch/>
        </p:blipFill>
        <p:spPr>
          <a:xfrm>
            <a:off x="2134407" y="1223585"/>
            <a:ext cx="4427576" cy="5568711"/>
          </a:xfrm>
        </p:spPr>
      </p:pic>
    </p:spTree>
    <p:extLst>
      <p:ext uri="{BB962C8B-B14F-4D97-AF65-F5344CB8AC3E}">
        <p14:creationId xmlns:p14="http://schemas.microsoft.com/office/powerpoint/2010/main" val="970349972"/>
      </p:ext>
    </p:extLst>
  </p:cSld>
  <p:clrMapOvr>
    <a:masterClrMapping/>
  </p:clrMapOvr>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Remember</a:t>
            </a:r>
          </a:p>
        </p:txBody>
      </p:sp>
      <p:sp>
        <p:nvSpPr>
          <p:cNvPr id="3" name="Content Placeholder 2"/>
          <p:cNvSpPr>
            <a:spLocks noGrp="1"/>
          </p:cNvSpPr>
          <p:nvPr>
            <p:ph idx="1"/>
          </p:nvPr>
        </p:nvSpPr>
        <p:spPr/>
        <p:txBody>
          <a:bodyPr/>
          <a:lstStyle/>
          <a:p>
            <a:r>
              <a:rPr lang="en-US" dirty="0"/>
              <a:t>YOU are the Chosen One</a:t>
            </a:r>
          </a:p>
          <a:p>
            <a:r>
              <a:rPr lang="en-US" dirty="0"/>
              <a:t>It has to be YOU</a:t>
            </a:r>
          </a:p>
          <a:p>
            <a:r>
              <a:rPr lang="en-US" dirty="0"/>
              <a:t>YOU make a difference</a:t>
            </a:r>
          </a:p>
        </p:txBody>
      </p:sp>
    </p:spTree>
    <p:extLst>
      <p:ext uri="{BB962C8B-B14F-4D97-AF65-F5344CB8AC3E}">
        <p14:creationId xmlns:p14="http://schemas.microsoft.com/office/powerpoint/2010/main" val="1565347882"/>
      </p:ext>
    </p:extLst>
  </p:cSld>
  <p:clrMapOvr>
    <a:masterClrMapping/>
  </p:clrMapOvr>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025066"/>
          </a:xfrm>
        </p:spPr>
        <p:txBody>
          <a:bodyPr/>
          <a:lstStyle/>
          <a:p>
            <a:r>
              <a:rPr lang="en-US" dirty="0" smtClean="0"/>
              <a:t>This is YOUR Heroic Journey too</a:t>
            </a:r>
            <a:endParaRPr lang="en-US" dirty="0"/>
          </a:p>
        </p:txBody>
      </p:sp>
      <p:sp>
        <p:nvSpPr>
          <p:cNvPr id="3" name="Content Placeholder 2"/>
          <p:cNvSpPr>
            <a:spLocks noGrp="1"/>
          </p:cNvSpPr>
          <p:nvPr>
            <p:ph idx="1"/>
          </p:nvPr>
        </p:nvSpPr>
        <p:spPr>
          <a:xfrm>
            <a:off x="457200" y="1025066"/>
            <a:ext cx="8229600" cy="5101097"/>
          </a:xfrm>
        </p:spPr>
        <p:txBody>
          <a:bodyPr/>
          <a:lstStyle/>
          <a:p>
            <a:r>
              <a:rPr lang="en-US" dirty="0"/>
              <a:t>YOU m</a:t>
            </a:r>
            <a:r>
              <a:rPr lang="en-US" dirty="0" smtClean="0"/>
              <a:t>ake a difference every day</a:t>
            </a:r>
            <a:endParaRPr lang="en-US" dirty="0"/>
          </a:p>
          <a:p>
            <a:r>
              <a:rPr lang="en-US" dirty="0"/>
              <a:t>Keep </a:t>
            </a:r>
            <a:r>
              <a:rPr lang="en-US" dirty="0" err="1"/>
              <a:t>Superheroing</a:t>
            </a:r>
            <a:r>
              <a:rPr lang="en-US" dirty="0"/>
              <a:t> and don’t forget your cape</a:t>
            </a:r>
          </a:p>
        </p:txBody>
      </p:sp>
      <p:pic>
        <p:nvPicPr>
          <p:cNvPr id="4" name="Picture 3"/>
          <p:cNvPicPr>
            <a:picLocks noChangeAspect="1"/>
          </p:cNvPicPr>
          <p:nvPr/>
        </p:nvPicPr>
        <p:blipFill>
          <a:blip r:embed="rId2"/>
          <a:stretch>
            <a:fillRect/>
          </a:stretch>
        </p:blipFill>
        <p:spPr>
          <a:xfrm>
            <a:off x="1500909" y="2573322"/>
            <a:ext cx="7502555" cy="4284677"/>
          </a:xfrm>
          <a:prstGeom prst="rect">
            <a:avLst/>
          </a:prstGeom>
        </p:spPr>
      </p:pic>
      <p:sp>
        <p:nvSpPr>
          <p:cNvPr id="6" name="Slide Number Placeholder 5"/>
          <p:cNvSpPr>
            <a:spLocks noGrp="1"/>
          </p:cNvSpPr>
          <p:nvPr>
            <p:ph type="sldNum" sz="quarter" idx="12"/>
          </p:nvPr>
        </p:nvSpPr>
        <p:spPr/>
        <p:txBody>
          <a:bodyPr/>
          <a:lstStyle/>
          <a:p>
            <a:fld id="{B71E47B8-8D52-2046-9A5B-471829603DE9}" type="slidenum">
              <a:rPr lang="en-US" smtClean="0"/>
              <a:t>58</a:t>
            </a:fld>
            <a:endParaRPr lang="en-US"/>
          </a:p>
        </p:txBody>
      </p:sp>
    </p:spTree>
    <p:extLst>
      <p:ext uri="{BB962C8B-B14F-4D97-AF65-F5344CB8AC3E}">
        <p14:creationId xmlns:p14="http://schemas.microsoft.com/office/powerpoint/2010/main" val="761914410"/>
      </p:ext>
    </p:extLst>
  </p:cSld>
  <p:clrMapOvr>
    <a:masterClrMapping/>
  </p:clrMapOvr>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C3DF88CD-75A1-6642-888A-2BDDF9759D22}"/>
              </a:ext>
            </a:extLst>
          </p:cNvPr>
          <p:cNvPicPr>
            <a:picLocks noChangeAspect="1"/>
          </p:cNvPicPr>
          <p:nvPr/>
        </p:nvPicPr>
        <p:blipFill rotWithShape="1">
          <a:blip r:embed="rId2"/>
          <a:srcRect r="19091" b="9091"/>
          <a:stretch/>
        </p:blipFill>
        <p:spPr>
          <a:xfrm>
            <a:off x="20" y="10"/>
            <a:ext cx="9143980" cy="6857990"/>
          </a:xfrm>
          <a:prstGeom prst="rect">
            <a:avLst/>
          </a:prstGeom>
        </p:spPr>
      </p:pic>
      <p:sp>
        <p:nvSpPr>
          <p:cNvPr id="9" name="Rectangle 8">
            <a:extLst>
              <a:ext uri="{FF2B5EF4-FFF2-40B4-BE49-F238E27FC236}">
                <a16:creationId xmlns:a16="http://schemas.microsoft.com/office/drawing/2014/main" xmlns="" id="{86C7B4A1-154A-4DF0-AC46-F88D75A2E0F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ltGray">
          <a:xfrm>
            <a:off x="252663" y="321176"/>
            <a:ext cx="5398329" cy="5896743"/>
          </a:xfrm>
          <a:prstGeom prst="rect">
            <a:avLst/>
          </a:prstGeom>
          <a:solidFill>
            <a:schemeClr val="bg1">
              <a:alpha val="90000"/>
            </a:schemeClr>
          </a:solidFill>
          <a:ln w="127000" cap="sq" cmpd="thinThick">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46103" y="640264"/>
            <a:ext cx="4964858" cy="836112"/>
          </a:xfrm>
        </p:spPr>
        <p:txBody>
          <a:bodyPr>
            <a:normAutofit/>
          </a:bodyPr>
          <a:lstStyle/>
          <a:p>
            <a:r>
              <a:rPr lang="en-US" sz="3500" dirty="0"/>
              <a:t>References</a:t>
            </a:r>
          </a:p>
        </p:txBody>
      </p:sp>
      <p:sp>
        <p:nvSpPr>
          <p:cNvPr id="3" name="Content Placeholder 2"/>
          <p:cNvSpPr>
            <a:spLocks noGrp="1"/>
          </p:cNvSpPr>
          <p:nvPr>
            <p:ph idx="1"/>
          </p:nvPr>
        </p:nvSpPr>
        <p:spPr>
          <a:xfrm>
            <a:off x="445581" y="1476376"/>
            <a:ext cx="4965379" cy="4418397"/>
          </a:xfrm>
        </p:spPr>
        <p:txBody>
          <a:bodyPr>
            <a:normAutofit/>
          </a:bodyPr>
          <a:lstStyle/>
          <a:p>
            <a:r>
              <a:rPr lang="en-US" sz="1200" dirty="0" err="1" smtClean="0"/>
              <a:t>Cuddy</a:t>
            </a:r>
            <a:r>
              <a:rPr lang="en-US" sz="1200" dirty="0"/>
              <a:t>, A. J., </a:t>
            </a:r>
            <a:r>
              <a:rPr lang="en-US" sz="1200" dirty="0" err="1"/>
              <a:t>Wilmuth</a:t>
            </a:r>
            <a:r>
              <a:rPr lang="en-US" sz="1200" dirty="0"/>
              <a:t>, C. A., &amp; Carney, D. R. (2012). The benefit of power posing before a high-stakes social evaluation. Harvard Business School Working Paper, No. 13-027, </a:t>
            </a:r>
            <a:r>
              <a:rPr lang="en-US" sz="1200" dirty="0">
                <a:hlinkClick r:id="rId3"/>
              </a:rPr>
              <a:t>http://nrs.harvard.edu/urn-3:HUL.InstRepos:9547823</a:t>
            </a:r>
            <a:r>
              <a:rPr lang="en-US" sz="1200" dirty="0"/>
              <a:t> </a:t>
            </a:r>
          </a:p>
          <a:p>
            <a:r>
              <a:rPr lang="en-US" sz="1200" dirty="0" smtClean="0"/>
              <a:t>Derrick</a:t>
            </a:r>
            <a:r>
              <a:rPr lang="en-US" sz="1200" dirty="0"/>
              <a:t>, J. E., Gabriel, S., &amp; </a:t>
            </a:r>
            <a:r>
              <a:rPr lang="en-US" sz="1200" dirty="0" err="1"/>
              <a:t>Hugenberg</a:t>
            </a:r>
            <a:r>
              <a:rPr lang="en-US" sz="1200" dirty="0"/>
              <a:t>, K. (2009). Social surrogacy: How favored television programs provide the experience of belonging. Journal of Experimental Social Psychology 45, 352–362</a:t>
            </a:r>
          </a:p>
          <a:p>
            <a:r>
              <a:rPr lang="en-US" sz="1200" dirty="0"/>
              <a:t>Gabriel, S., Read, J. P., Young, A. F., </a:t>
            </a:r>
            <a:r>
              <a:rPr lang="en-US" sz="1200" dirty="0" err="1"/>
              <a:t>Bachrach</a:t>
            </a:r>
            <a:r>
              <a:rPr lang="en-US" sz="1200" dirty="0"/>
              <a:t>, R. L., &amp; </a:t>
            </a:r>
            <a:r>
              <a:rPr lang="en-US" sz="1200" dirty="0" err="1"/>
              <a:t>Troisi</a:t>
            </a:r>
            <a:r>
              <a:rPr lang="en-US" sz="1200" dirty="0"/>
              <a:t>, J. D. (2017). Social surrogate use in those exposed to trauma: I get by with a little help from my (fictional) friends. </a:t>
            </a:r>
            <a:r>
              <a:rPr lang="en-US" sz="1200" i="1" dirty="0"/>
              <a:t>Journal of social and clinical psychology</a:t>
            </a:r>
            <a:r>
              <a:rPr lang="en-US" sz="1200" dirty="0"/>
              <a:t>, </a:t>
            </a:r>
            <a:r>
              <a:rPr lang="en-US" sz="1200" i="1" dirty="0"/>
              <a:t>36</a:t>
            </a:r>
            <a:r>
              <a:rPr lang="en-US" sz="1200" dirty="0"/>
              <a:t>(1), 41-63.</a:t>
            </a:r>
          </a:p>
          <a:p>
            <a:r>
              <a:rPr lang="en-US" sz="1200" dirty="0" err="1"/>
              <a:t>Garbarino</a:t>
            </a:r>
            <a:r>
              <a:rPr lang="en-US" sz="1200" dirty="0"/>
              <a:t>, J. (1987). Children's response to a sexual abuse prevention program: A study of the Spiderman comic. </a:t>
            </a:r>
            <a:r>
              <a:rPr lang="en-US" sz="1200" i="1" dirty="0"/>
              <a:t>Child Abuse and Neglect</a:t>
            </a:r>
            <a:r>
              <a:rPr lang="en-US" sz="1200" dirty="0"/>
              <a:t>, </a:t>
            </a:r>
            <a:r>
              <a:rPr lang="en-US" sz="1200" i="1" dirty="0"/>
              <a:t>11</a:t>
            </a:r>
            <a:r>
              <a:rPr lang="en-US" sz="1200" dirty="0"/>
              <a:t>(1), 143-148.</a:t>
            </a:r>
          </a:p>
          <a:p>
            <a:r>
              <a:rPr lang="en-US" sz="1200" dirty="0"/>
              <a:t>Hoffman, Y. S., </a:t>
            </a:r>
            <a:r>
              <a:rPr lang="en-US" sz="1200" dirty="0" err="1"/>
              <a:t>Pitcho-Prelorentzos</a:t>
            </a:r>
            <a:r>
              <a:rPr lang="en-US" sz="1200" dirty="0"/>
              <a:t>, S., Ring, L., &amp; Ben-Ezra, M. (2019). “Spidey Can”: Preliminary Evidence Showing Arachnophobia Symptom Reduction Due to Superhero Movie Exposure. </a:t>
            </a:r>
            <a:r>
              <a:rPr lang="en-US" sz="1200" i="1" dirty="0"/>
              <a:t>Frontiers in psychiatry</a:t>
            </a:r>
            <a:r>
              <a:rPr lang="en-US" sz="1200" dirty="0"/>
              <a:t>, </a:t>
            </a:r>
            <a:r>
              <a:rPr lang="en-US" sz="1200" i="1" dirty="0"/>
              <a:t>10</a:t>
            </a:r>
            <a:r>
              <a:rPr lang="en-US" sz="1200" dirty="0" smtClean="0"/>
              <a:t>.</a:t>
            </a:r>
          </a:p>
          <a:p>
            <a:r>
              <a:rPr lang="en-GB" sz="1200" dirty="0" err="1"/>
              <a:t>Klimecki</a:t>
            </a:r>
            <a:r>
              <a:rPr lang="en-GB" sz="1200" dirty="0"/>
              <a:t>, O., &amp; Singer, T. (2012). Empathic distress fatigue rather than compassion fatigue? Integrating findings from empathy research in psychology and social neuroscience. </a:t>
            </a:r>
            <a:r>
              <a:rPr lang="en-GB" sz="1200" i="1" dirty="0"/>
              <a:t>Pathological Altruism, </a:t>
            </a:r>
            <a:r>
              <a:rPr lang="en-GB" sz="1200" dirty="0"/>
              <a:t>368-383</a:t>
            </a:r>
            <a:r>
              <a:rPr lang="en-GB" sz="1200" dirty="0" smtClean="0"/>
              <a:t>.</a:t>
            </a:r>
            <a:endParaRPr lang="en-US" sz="1200" dirty="0"/>
          </a:p>
          <a:p>
            <a:endParaRPr lang="en-US" sz="1000" dirty="0"/>
          </a:p>
          <a:p>
            <a:endParaRPr lang="en-US" sz="1000" dirty="0"/>
          </a:p>
          <a:p>
            <a:pPr>
              <a:lnSpc>
                <a:spcPct val="90000"/>
              </a:lnSpc>
            </a:pPr>
            <a:endParaRPr lang="en-US" sz="1000" dirty="0"/>
          </a:p>
          <a:p>
            <a:pPr>
              <a:lnSpc>
                <a:spcPct val="90000"/>
              </a:lnSpc>
            </a:pPr>
            <a:endParaRPr lang="en-US" sz="1000" dirty="0"/>
          </a:p>
          <a:p>
            <a:pPr>
              <a:lnSpc>
                <a:spcPct val="90000"/>
              </a:lnSpc>
            </a:pPr>
            <a:endParaRPr lang="en-US" sz="1000" dirty="0"/>
          </a:p>
          <a:p>
            <a:pPr>
              <a:lnSpc>
                <a:spcPct val="90000"/>
              </a:lnSpc>
            </a:pPr>
            <a:endParaRPr lang="en-US" sz="1000" dirty="0"/>
          </a:p>
        </p:txBody>
      </p:sp>
    </p:spTree>
    <p:extLst>
      <p:ext uri="{BB962C8B-B14F-4D97-AF65-F5344CB8AC3E}">
        <p14:creationId xmlns:p14="http://schemas.microsoft.com/office/powerpoint/2010/main" val="1397039680"/>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Most important rule of Superhero Therapy</a:t>
            </a:r>
          </a:p>
        </p:txBody>
      </p:sp>
      <p:sp>
        <p:nvSpPr>
          <p:cNvPr id="3" name="Content Placeholder 2"/>
          <p:cNvSpPr>
            <a:spLocks noGrp="1"/>
          </p:cNvSpPr>
          <p:nvPr>
            <p:ph idx="1"/>
          </p:nvPr>
        </p:nvSpPr>
        <p:spPr/>
        <p:txBody>
          <a:bodyPr/>
          <a:lstStyle/>
          <a:p>
            <a:r>
              <a:rPr lang="en-US" dirty="0"/>
              <a:t>You don’t have to be the expert</a:t>
            </a:r>
          </a:p>
          <a:p>
            <a:pPr lvl="1"/>
            <a:r>
              <a:rPr lang="en-US" dirty="0"/>
              <a:t>The client is the </a:t>
            </a:r>
            <a:r>
              <a:rPr lang="en-US" dirty="0" smtClean="0"/>
              <a:t>expert</a:t>
            </a:r>
            <a:endParaRPr lang="en-US" dirty="0"/>
          </a:p>
          <a:p>
            <a:r>
              <a:rPr lang="en-US" dirty="0" smtClean="0"/>
              <a:t>The only requirement:</a:t>
            </a:r>
          </a:p>
          <a:p>
            <a:pPr lvl="1"/>
            <a:r>
              <a:rPr lang="en-US" dirty="0" smtClean="0"/>
              <a:t>Open-minded</a:t>
            </a:r>
          </a:p>
          <a:p>
            <a:pPr lvl="1"/>
            <a:r>
              <a:rPr lang="en-US" dirty="0" smtClean="0"/>
              <a:t>Curious</a:t>
            </a:r>
            <a:endParaRPr lang="en-US" dirty="0"/>
          </a:p>
          <a:p>
            <a:endParaRPr lang="en-US" dirty="0"/>
          </a:p>
          <a:p>
            <a:endParaRPr lang="en-US" dirty="0"/>
          </a:p>
        </p:txBody>
      </p:sp>
      <p:pic>
        <p:nvPicPr>
          <p:cNvPr id="4" name="Picture 3" descr="superhero-teacher-version.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03078" y="2508949"/>
            <a:ext cx="5071752" cy="4075514"/>
          </a:xfrm>
          <a:prstGeom prst="rect">
            <a:avLst/>
          </a:prstGeom>
        </p:spPr>
      </p:pic>
    </p:spTree>
    <p:extLst>
      <p:ext uri="{BB962C8B-B14F-4D97-AF65-F5344CB8AC3E}">
        <p14:creationId xmlns:p14="http://schemas.microsoft.com/office/powerpoint/2010/main" val="466260047"/>
      </p:ext>
    </p:extLst>
  </p:cSld>
  <p:clrMapOvr>
    <a:masterClrMapping/>
  </p:clrMapOvr>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C3DF88CD-75A1-6642-888A-2BDDF9759D22}"/>
              </a:ext>
            </a:extLst>
          </p:cNvPr>
          <p:cNvPicPr>
            <a:picLocks noChangeAspect="1"/>
          </p:cNvPicPr>
          <p:nvPr/>
        </p:nvPicPr>
        <p:blipFill rotWithShape="1">
          <a:blip r:embed="rId2"/>
          <a:srcRect r="19091" b="9091"/>
          <a:stretch/>
        </p:blipFill>
        <p:spPr>
          <a:xfrm>
            <a:off x="20" y="10"/>
            <a:ext cx="9143980" cy="6857990"/>
          </a:xfrm>
          <a:prstGeom prst="rect">
            <a:avLst/>
          </a:prstGeom>
        </p:spPr>
      </p:pic>
      <p:sp>
        <p:nvSpPr>
          <p:cNvPr id="9" name="Rectangle 8">
            <a:extLst>
              <a:ext uri="{FF2B5EF4-FFF2-40B4-BE49-F238E27FC236}">
                <a16:creationId xmlns:a16="http://schemas.microsoft.com/office/drawing/2014/main" xmlns="" id="{86C7B4A1-154A-4DF0-AC46-F88D75A2E0F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ltGray">
          <a:xfrm>
            <a:off x="252663" y="321176"/>
            <a:ext cx="5398329" cy="5896743"/>
          </a:xfrm>
          <a:prstGeom prst="rect">
            <a:avLst/>
          </a:prstGeom>
          <a:solidFill>
            <a:schemeClr val="bg1">
              <a:alpha val="90000"/>
            </a:schemeClr>
          </a:solidFill>
          <a:ln w="127000" cap="sq" cmpd="thinThick">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46103" y="640264"/>
            <a:ext cx="4964858" cy="836112"/>
          </a:xfrm>
        </p:spPr>
        <p:txBody>
          <a:bodyPr>
            <a:normAutofit/>
          </a:bodyPr>
          <a:lstStyle/>
          <a:p>
            <a:r>
              <a:rPr lang="en-US" sz="3500" dirty="0"/>
              <a:t>References</a:t>
            </a:r>
          </a:p>
        </p:txBody>
      </p:sp>
      <p:sp>
        <p:nvSpPr>
          <p:cNvPr id="3" name="Content Placeholder 2"/>
          <p:cNvSpPr>
            <a:spLocks noGrp="1"/>
          </p:cNvSpPr>
          <p:nvPr>
            <p:ph idx="1"/>
          </p:nvPr>
        </p:nvSpPr>
        <p:spPr>
          <a:xfrm>
            <a:off x="445581" y="1476376"/>
            <a:ext cx="4965379" cy="4418397"/>
          </a:xfrm>
        </p:spPr>
        <p:txBody>
          <a:bodyPr>
            <a:normAutofit/>
          </a:bodyPr>
          <a:lstStyle/>
          <a:p>
            <a:pPr>
              <a:lnSpc>
                <a:spcPct val="90000"/>
              </a:lnSpc>
            </a:pPr>
            <a:r>
              <a:rPr lang="en-GB" sz="1200" dirty="0" smtClean="0"/>
              <a:t>Park</a:t>
            </a:r>
            <a:r>
              <a:rPr lang="en-GB" sz="1200" dirty="0"/>
              <a:t>, C. L., &amp; Ai, A. L. (2006). Meaning making and growth: New directions for research on survivors of trauma. </a:t>
            </a:r>
            <a:r>
              <a:rPr lang="en-GB" sz="1200" i="1" dirty="0"/>
              <a:t>Journal of Loss and Trauma, 11(5),</a:t>
            </a:r>
            <a:r>
              <a:rPr lang="en-GB" sz="1200" dirty="0"/>
              <a:t> 389-407</a:t>
            </a:r>
            <a:r>
              <a:rPr lang="en-GB" sz="1200" dirty="0" smtClean="0"/>
              <a:t>.</a:t>
            </a:r>
            <a:endParaRPr lang="en-US" sz="1200" dirty="0" smtClean="0"/>
          </a:p>
          <a:p>
            <a:pPr>
              <a:lnSpc>
                <a:spcPct val="90000"/>
              </a:lnSpc>
            </a:pPr>
            <a:r>
              <a:rPr lang="en-US" sz="1200" dirty="0" smtClean="0"/>
              <a:t>Peña</a:t>
            </a:r>
            <a:r>
              <a:rPr lang="en-US" sz="1200" dirty="0"/>
              <a:t>, J., &amp; Chen, M. (2017). With great power comes great responsibility: Superhero primes and expansive poses influence prosocial behavior after a motion-controlled game task. </a:t>
            </a:r>
            <a:r>
              <a:rPr lang="en-US" sz="1200" i="1" dirty="0"/>
              <a:t>Computers in Human Behavior</a:t>
            </a:r>
            <a:r>
              <a:rPr lang="en-US" sz="1200" dirty="0"/>
              <a:t>, </a:t>
            </a:r>
            <a:r>
              <a:rPr lang="en-US" sz="1200" i="1" dirty="0"/>
              <a:t>76</a:t>
            </a:r>
            <a:r>
              <a:rPr lang="en-US" sz="1200" dirty="0"/>
              <a:t>, 378-385.</a:t>
            </a:r>
          </a:p>
          <a:p>
            <a:pPr>
              <a:lnSpc>
                <a:spcPct val="90000"/>
              </a:lnSpc>
            </a:pPr>
            <a:r>
              <a:rPr lang="en-US" sz="1200" dirty="0" smtClean="0"/>
              <a:t>Rosenberg</a:t>
            </a:r>
            <a:r>
              <a:rPr lang="en-US" sz="1200" dirty="0"/>
              <a:t>, R.S., Baughman, S.L., </a:t>
            </a:r>
            <a:r>
              <a:rPr lang="en-US" sz="1200" dirty="0" err="1"/>
              <a:t>Bailenson</a:t>
            </a:r>
            <a:r>
              <a:rPr lang="en-US" sz="1200" dirty="0"/>
              <a:t>, J.N., (2013). Virtual superheroes: Using superpowers in virtual reality to encourage prosocial behavior. </a:t>
            </a:r>
            <a:r>
              <a:rPr lang="en-US" sz="1200" dirty="0" err="1"/>
              <a:t>PLoS</a:t>
            </a:r>
            <a:r>
              <a:rPr lang="en-US" sz="1200" dirty="0"/>
              <a:t> ONE 8 (1), e55003. </a:t>
            </a:r>
          </a:p>
          <a:p>
            <a:r>
              <a:rPr lang="en-US" sz="1200" dirty="0"/>
              <a:t>Thompson, B. L., &amp; Waltz, J. (2008). Self‐compassion and PTSD symptom severity. </a:t>
            </a:r>
            <a:r>
              <a:rPr lang="en-US" sz="1200" i="1" dirty="0"/>
              <a:t>Journal of Traumatic Stress: Official Publication of The International Society for Traumatic Stress Studies</a:t>
            </a:r>
            <a:r>
              <a:rPr lang="en-US" sz="1200" dirty="0"/>
              <a:t>, </a:t>
            </a:r>
            <a:r>
              <a:rPr lang="en-US" sz="1200" i="1" dirty="0"/>
              <a:t>21</a:t>
            </a:r>
            <a:r>
              <a:rPr lang="en-US" sz="1200" dirty="0"/>
              <a:t>(6), 556-558</a:t>
            </a:r>
            <a:r>
              <a:rPr lang="en-US" sz="1200" dirty="0" smtClean="0"/>
              <a:t>.</a:t>
            </a:r>
            <a:endParaRPr lang="en-US" sz="1200" dirty="0"/>
          </a:p>
          <a:p>
            <a:pPr>
              <a:lnSpc>
                <a:spcPct val="90000"/>
              </a:lnSpc>
            </a:pPr>
            <a:r>
              <a:rPr lang="en-US" sz="1200" dirty="0" err="1" smtClean="0"/>
              <a:t>Vezzali</a:t>
            </a:r>
            <a:r>
              <a:rPr lang="en-US" sz="1200" dirty="0"/>
              <a:t>, L., </a:t>
            </a:r>
            <a:r>
              <a:rPr lang="en-US" sz="1200" dirty="0" err="1"/>
              <a:t>Stathi</a:t>
            </a:r>
            <a:r>
              <a:rPr lang="en-US" sz="1200" dirty="0"/>
              <a:t>, S., </a:t>
            </a:r>
            <a:r>
              <a:rPr lang="en-US" sz="1200" dirty="0" err="1"/>
              <a:t>Giovannini</a:t>
            </a:r>
            <a:r>
              <a:rPr lang="en-US" sz="1200" dirty="0"/>
              <a:t>, D., </a:t>
            </a:r>
            <a:r>
              <a:rPr lang="en-US" sz="1200" dirty="0" err="1"/>
              <a:t>Capozza</a:t>
            </a:r>
            <a:r>
              <a:rPr lang="en-US" sz="1200" dirty="0"/>
              <a:t>, D., &amp; </a:t>
            </a:r>
            <a:r>
              <a:rPr lang="en-US" sz="1200" dirty="0" err="1"/>
              <a:t>Trifiletti</a:t>
            </a:r>
            <a:r>
              <a:rPr lang="en-US" sz="1200" dirty="0"/>
              <a:t>, E. (2015). The greatest magic of Harry Potter: Reducing prejudice. </a:t>
            </a:r>
            <a:r>
              <a:rPr lang="en-US" sz="1200" i="1" dirty="0"/>
              <a:t>Journal of Applied Social Psychology</a:t>
            </a:r>
            <a:r>
              <a:rPr lang="en-US" sz="1200" dirty="0"/>
              <a:t>, </a:t>
            </a:r>
            <a:r>
              <a:rPr lang="en-US" sz="1200" i="1" dirty="0"/>
              <a:t>45</a:t>
            </a:r>
            <a:r>
              <a:rPr lang="en-US" sz="1200" dirty="0"/>
              <a:t>(2), 105-121.</a:t>
            </a:r>
          </a:p>
          <a:p>
            <a:pPr>
              <a:lnSpc>
                <a:spcPct val="90000"/>
              </a:lnSpc>
            </a:pPr>
            <a:r>
              <a:rPr lang="en-US" sz="1200" dirty="0" err="1"/>
              <a:t>Wansink</a:t>
            </a:r>
            <a:r>
              <a:rPr lang="en-US" sz="1200" dirty="0"/>
              <a:t>, B., Shimizu, M., &amp; Camps, G. (2012). What would Batman eat?: Priming children to make healthier fast food choices. </a:t>
            </a:r>
            <a:r>
              <a:rPr lang="en-US" sz="1200" i="1" dirty="0"/>
              <a:t>Pediatric Obesity</a:t>
            </a:r>
            <a:r>
              <a:rPr lang="en-US" sz="1200" dirty="0"/>
              <a:t>, </a:t>
            </a:r>
            <a:r>
              <a:rPr lang="en-US" sz="1200" i="1" dirty="0"/>
              <a:t>7</a:t>
            </a:r>
            <a:r>
              <a:rPr lang="en-US" sz="1200" dirty="0"/>
              <a:t>(2), 121-123.</a:t>
            </a:r>
          </a:p>
          <a:p>
            <a:pPr>
              <a:lnSpc>
                <a:spcPct val="90000"/>
              </a:lnSpc>
            </a:pPr>
            <a:r>
              <a:rPr lang="en-US" sz="1200" dirty="0"/>
              <a:t>White, R. E., &amp; Carlson, S. M. (2015). What would Batman do? Self‐distancing improves executive function in young children. </a:t>
            </a:r>
            <a:r>
              <a:rPr lang="en-US" sz="1200" i="1" dirty="0"/>
              <a:t>Developmental Science</a:t>
            </a:r>
            <a:r>
              <a:rPr lang="en-US" sz="1200" dirty="0"/>
              <a:t>, </a:t>
            </a:r>
            <a:r>
              <a:rPr lang="en-US" sz="1200" i="1" dirty="0"/>
              <a:t>19</a:t>
            </a:r>
            <a:r>
              <a:rPr lang="en-US" sz="1200" dirty="0"/>
              <a:t> (3), 419-426.</a:t>
            </a:r>
          </a:p>
          <a:p>
            <a:pPr>
              <a:lnSpc>
                <a:spcPct val="90000"/>
              </a:lnSpc>
            </a:pPr>
            <a:endParaRPr lang="en-US" sz="1000" dirty="0"/>
          </a:p>
          <a:p>
            <a:pPr>
              <a:lnSpc>
                <a:spcPct val="90000"/>
              </a:lnSpc>
            </a:pPr>
            <a:endParaRPr lang="en-US" sz="1000" dirty="0"/>
          </a:p>
          <a:p>
            <a:pPr>
              <a:lnSpc>
                <a:spcPct val="90000"/>
              </a:lnSpc>
            </a:pPr>
            <a:endParaRPr lang="en-US" sz="1000" dirty="0"/>
          </a:p>
          <a:p>
            <a:pPr>
              <a:lnSpc>
                <a:spcPct val="90000"/>
              </a:lnSpc>
            </a:pPr>
            <a:endParaRPr lang="en-US" sz="1000" dirty="0"/>
          </a:p>
        </p:txBody>
      </p:sp>
    </p:spTree>
    <p:extLst>
      <p:ext uri="{BB962C8B-B14F-4D97-AF65-F5344CB8AC3E}">
        <p14:creationId xmlns:p14="http://schemas.microsoft.com/office/powerpoint/2010/main" val="1397039680"/>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PTSD as an origin story</a:t>
            </a:r>
            <a:endParaRPr lang="en-US" dirty="0"/>
          </a:p>
        </p:txBody>
      </p:sp>
      <p:pic>
        <p:nvPicPr>
          <p:cNvPr id="4" name="Content Placeholder 3" descr="Batman lost his parents.jpg"/>
          <p:cNvPicPr>
            <a:picLocks noGrp="1" noChangeAspect="1"/>
          </p:cNvPicPr>
          <p:nvPr>
            <p:ph idx="1"/>
          </p:nvPr>
        </p:nvPicPr>
        <p:blipFill>
          <a:blip r:embed="rId2">
            <a:extLst>
              <a:ext uri="{28A0092B-C50C-407E-A947-70E740481C1C}">
                <a14:useLocalDpi xmlns:a14="http://schemas.microsoft.com/office/drawing/2010/main" val="0"/>
              </a:ext>
            </a:extLst>
          </a:blip>
          <a:srcRect t="5648" b="5648"/>
          <a:stretch>
            <a:fillRect/>
          </a:stretch>
        </p:blipFill>
        <p:spPr/>
      </p:pic>
    </p:spTree>
    <p:extLst>
      <p:ext uri="{BB962C8B-B14F-4D97-AF65-F5344CB8AC3E}">
        <p14:creationId xmlns:p14="http://schemas.microsoft.com/office/powerpoint/2010/main" val="857054799"/>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Origin Stories</a:t>
            </a:r>
          </a:p>
        </p:txBody>
      </p:sp>
      <p:pic>
        <p:nvPicPr>
          <p:cNvPr id="4" name="Content Placeholder 3" descr="Chapter 01 image 02.jpg"/>
          <p:cNvPicPr>
            <a:picLocks noGrp="1" noChangeAspect="1"/>
          </p:cNvPicPr>
          <p:nvPr>
            <p:ph idx="1"/>
          </p:nvPr>
        </p:nvPicPr>
        <p:blipFill rotWithShape="1">
          <a:blip r:embed="rId2">
            <a:extLst>
              <a:ext uri="{28A0092B-C50C-407E-A947-70E740481C1C}">
                <a14:useLocalDpi xmlns:a14="http://schemas.microsoft.com/office/drawing/2010/main" val="0"/>
              </a:ext>
            </a:extLst>
          </a:blip>
          <a:srcRect t="1249" b="1249"/>
          <a:stretch/>
        </p:blipFill>
        <p:spPr>
          <a:xfrm>
            <a:off x="1694657" y="1417638"/>
            <a:ext cx="5754687" cy="5402262"/>
          </a:xfrm>
        </p:spPr>
      </p:pic>
    </p:spTree>
    <p:extLst>
      <p:ext uri="{BB962C8B-B14F-4D97-AF65-F5344CB8AC3E}">
        <p14:creationId xmlns:p14="http://schemas.microsoft.com/office/powerpoint/2010/main" val="4282357579"/>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hapter 01 image 03.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9198" y="-1"/>
            <a:ext cx="7005604" cy="6934721"/>
          </a:xfrm>
          <a:prstGeom prst="rect">
            <a:avLst/>
          </a:prstGeom>
        </p:spPr>
      </p:pic>
    </p:spTree>
    <p:extLst>
      <p:ext uri="{BB962C8B-B14F-4D97-AF65-F5344CB8AC3E}">
        <p14:creationId xmlns:p14="http://schemas.microsoft.com/office/powerpoint/2010/main" val="2694990105"/>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6561</TotalTime>
  <Words>2180</Words>
  <Application>Microsoft Macintosh PowerPoint</Application>
  <PresentationFormat>On-screen Show (4:3)</PresentationFormat>
  <Paragraphs>263</Paragraphs>
  <Slides>60</Slides>
  <Notes>6</Notes>
  <HiddenSlides>0</HiddenSlides>
  <MMClips>0</MMClips>
  <ScaleCrop>false</ScaleCrop>
  <HeadingPairs>
    <vt:vector size="4" baseType="variant">
      <vt:variant>
        <vt:lpstr>Theme</vt:lpstr>
      </vt:variant>
      <vt:variant>
        <vt:i4>1</vt:i4>
      </vt:variant>
      <vt:variant>
        <vt:lpstr>Slide Titles</vt:lpstr>
      </vt:variant>
      <vt:variant>
        <vt:i4>60</vt:i4>
      </vt:variant>
    </vt:vector>
  </HeadingPairs>
  <TitlesOfParts>
    <vt:vector size="61" baseType="lpstr">
      <vt:lpstr>Office Theme</vt:lpstr>
      <vt:lpstr>Star Wars, Star Trek, and Harry Potter, Oh My! How we can use stories to help clients recover from PTSD </vt:lpstr>
      <vt:lpstr>Superman: Clinical Application</vt:lpstr>
      <vt:lpstr>Superman: Clinical Application</vt:lpstr>
      <vt:lpstr>Superman: Clinical Application</vt:lpstr>
      <vt:lpstr>What is Superhero Therapy?</vt:lpstr>
      <vt:lpstr>Most important rule of Superhero Therapy</vt:lpstr>
      <vt:lpstr>PTSD as an origin story</vt:lpstr>
      <vt:lpstr>Origin Stories</vt:lpstr>
      <vt:lpstr>PowerPoint Presentation</vt:lpstr>
      <vt:lpstr>Abuse, Assault, and Bullying</vt:lpstr>
      <vt:lpstr>PTSD</vt:lpstr>
      <vt:lpstr>PowerPoint Presentation</vt:lpstr>
      <vt:lpstr>Post-Traumatic Growth</vt:lpstr>
      <vt:lpstr>Why Superhero Therapy? </vt:lpstr>
      <vt:lpstr>The pain of disconnection</vt:lpstr>
      <vt:lpstr>PowerPoint Presentation</vt:lpstr>
      <vt:lpstr>Brene Brown’s Research</vt:lpstr>
      <vt:lpstr>Potential Triggers for Shame Experiences of Not Fitting In related to:</vt:lpstr>
      <vt:lpstr>How shame shows up in mental health</vt:lpstr>
      <vt:lpstr>COVID-19 -&gt; Universal grief &amp; Empathic distress</vt:lpstr>
      <vt:lpstr>Empathic Distress</vt:lpstr>
      <vt:lpstr>Social Connection  </vt:lpstr>
      <vt:lpstr>Parasocial Relationships (PSRs)</vt:lpstr>
      <vt:lpstr>PSRs: Reduced Loneliness/Rejection Feelings</vt:lpstr>
      <vt:lpstr>Superhero Priming</vt:lpstr>
      <vt:lpstr>Superhero Priming:  Healthier Food Choices</vt:lpstr>
      <vt:lpstr>Research: HP Boosts Compassion</vt:lpstr>
      <vt:lpstr>Research: HP Boosts Compassion</vt:lpstr>
      <vt:lpstr>Exposure Therapy – Specific Phobia Showing Spider-Man videos reduces phobia</vt:lpstr>
      <vt:lpstr>Exposure Therapy</vt:lpstr>
      <vt:lpstr>PTSD</vt:lpstr>
      <vt:lpstr>Sexual assault awareness for children</vt:lpstr>
      <vt:lpstr>Sexual assault awareness for children</vt:lpstr>
      <vt:lpstr>PTSD Rates</vt:lpstr>
      <vt:lpstr>Superhero Therapy</vt:lpstr>
      <vt:lpstr>PTSD and Shame</vt:lpstr>
      <vt:lpstr>PTSD and Common Humanity </vt:lpstr>
      <vt:lpstr>Superhero Therapy elicits common humanity and can reduce shame</vt:lpstr>
      <vt:lpstr>Superhero Therapy Model, how it relates to stories and Treatment</vt:lpstr>
      <vt:lpstr>Buffy the Vampire Slayer</vt:lpstr>
      <vt:lpstr>What if I like a villain?</vt:lpstr>
      <vt:lpstr>Villain example: Kylo Ren (Star Wars)</vt:lpstr>
      <vt:lpstr>Superhero Therapy Model</vt:lpstr>
      <vt:lpstr>Defining One’s Own  Superhero Origin Story</vt:lpstr>
      <vt:lpstr>Scripting One’s Own Origin Story</vt:lpstr>
      <vt:lpstr>Who is Your (Super)Hero ? </vt:lpstr>
      <vt:lpstr>Your Hero’s Message</vt:lpstr>
      <vt:lpstr>Identifying “monsters”</vt:lpstr>
      <vt:lpstr>Willingness to face emotions</vt:lpstr>
      <vt:lpstr>Can help clients to find their own core values and inspire committed actions</vt:lpstr>
      <vt:lpstr>Identifying core values</vt:lpstr>
      <vt:lpstr>Identifying core values</vt:lpstr>
      <vt:lpstr>Identifying core values</vt:lpstr>
      <vt:lpstr>The bigger picture</vt:lpstr>
      <vt:lpstr>Veronica Mars</vt:lpstr>
      <vt:lpstr>What would Veronica do?</vt:lpstr>
      <vt:lpstr>Remember</vt:lpstr>
      <vt:lpstr>This is YOUR Heroic Journey too</vt:lpstr>
      <vt:lpstr>References</vt:lpstr>
      <vt:lpstr>References</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Janina Scarlet</dc:creator>
  <cp:lastModifiedBy>Janina Scarlet</cp:lastModifiedBy>
  <cp:revision>198</cp:revision>
  <dcterms:created xsi:type="dcterms:W3CDTF">2016-10-23T02:27:12Z</dcterms:created>
  <dcterms:modified xsi:type="dcterms:W3CDTF">2020-07-03T01:01:36Z</dcterms:modified>
</cp:coreProperties>
</file>